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61" r:id="rId1"/>
  </p:sldMasterIdLst>
  <p:notesMasterIdLst>
    <p:notesMasterId r:id="rId71"/>
  </p:notesMasterIdLst>
  <p:sldIdLst>
    <p:sldId id="462" r:id="rId2"/>
    <p:sldId id="302" r:id="rId3"/>
    <p:sldId id="264" r:id="rId4"/>
    <p:sldId id="276" r:id="rId5"/>
    <p:sldId id="441" r:id="rId6"/>
    <p:sldId id="310" r:id="rId7"/>
    <p:sldId id="313" r:id="rId8"/>
    <p:sldId id="265" r:id="rId9"/>
    <p:sldId id="442" r:id="rId10"/>
    <p:sldId id="317" r:id="rId11"/>
    <p:sldId id="430" r:id="rId12"/>
    <p:sldId id="443" r:id="rId13"/>
    <p:sldId id="346" r:id="rId14"/>
    <p:sldId id="304" r:id="rId15"/>
    <p:sldId id="280" r:id="rId16"/>
    <p:sldId id="444" r:id="rId17"/>
    <p:sldId id="322" r:id="rId18"/>
    <p:sldId id="445" r:id="rId19"/>
    <p:sldId id="324" r:id="rId20"/>
    <p:sldId id="329" r:id="rId21"/>
    <p:sldId id="374" r:id="rId22"/>
    <p:sldId id="376" r:id="rId23"/>
    <p:sldId id="377" r:id="rId24"/>
    <p:sldId id="446" r:id="rId25"/>
    <p:sldId id="418" r:id="rId26"/>
    <p:sldId id="420" r:id="rId27"/>
    <p:sldId id="447" r:id="rId28"/>
    <p:sldId id="422" r:id="rId29"/>
    <p:sldId id="423" r:id="rId30"/>
    <p:sldId id="424" r:id="rId31"/>
    <p:sldId id="448" r:id="rId32"/>
    <p:sldId id="425" r:id="rId33"/>
    <p:sldId id="371" r:id="rId34"/>
    <p:sldId id="379" r:id="rId35"/>
    <p:sldId id="381" r:id="rId36"/>
    <p:sldId id="382" r:id="rId37"/>
    <p:sldId id="449" r:id="rId38"/>
    <p:sldId id="428" r:id="rId39"/>
    <p:sldId id="450" r:id="rId40"/>
    <p:sldId id="434" r:id="rId41"/>
    <p:sldId id="435" r:id="rId42"/>
    <p:sldId id="405" r:id="rId43"/>
    <p:sldId id="353" r:id="rId44"/>
    <p:sldId id="392" r:id="rId45"/>
    <p:sldId id="393" r:id="rId46"/>
    <p:sldId id="406" r:id="rId47"/>
    <p:sldId id="362" r:id="rId48"/>
    <p:sldId id="407" r:id="rId49"/>
    <p:sldId id="408" r:id="rId50"/>
    <p:sldId id="363" r:id="rId51"/>
    <p:sldId id="409" r:id="rId52"/>
    <p:sldId id="410" r:id="rId53"/>
    <p:sldId id="411" r:id="rId54"/>
    <p:sldId id="415" r:id="rId55"/>
    <p:sldId id="416" r:id="rId56"/>
    <p:sldId id="413" r:id="rId57"/>
    <p:sldId id="451" r:id="rId58"/>
    <p:sldId id="461" r:id="rId59"/>
    <p:sldId id="457" r:id="rId60"/>
    <p:sldId id="463" r:id="rId61"/>
    <p:sldId id="464" r:id="rId62"/>
    <p:sldId id="465" r:id="rId63"/>
    <p:sldId id="458" r:id="rId64"/>
    <p:sldId id="459" r:id="rId65"/>
    <p:sldId id="466" r:id="rId66"/>
    <p:sldId id="467" r:id="rId67"/>
    <p:sldId id="468" r:id="rId68"/>
    <p:sldId id="469" r:id="rId69"/>
    <p:sldId id="453" r:id="rId70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5BEFF"/>
    <a:srgbClr val="00A4DE"/>
    <a:srgbClr val="05FB1C"/>
    <a:srgbClr val="FFCC66"/>
    <a:srgbClr val="00FFFF"/>
    <a:srgbClr val="CDDDAC"/>
    <a:srgbClr val="CDDDB1"/>
    <a:srgbClr val="ABE7B1"/>
    <a:srgbClr val="FD0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2007" autoAdjust="0"/>
  </p:normalViewPr>
  <p:slideViewPr>
    <p:cSldViewPr>
      <p:cViewPr varScale="1">
        <p:scale>
          <a:sx n="107" d="100"/>
          <a:sy n="107" d="100"/>
        </p:scale>
        <p:origin x="-1932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66BADA57-1656-46D8-A264-D6AD8E7E64A5}" type="datetimeFigureOut">
              <a:rPr lang="en-US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7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368CFBDD-2C72-4428-9C85-1C884FED18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86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 Slide</a:t>
            </a:r>
          </a:p>
          <a:p>
            <a:r>
              <a:rPr lang="en-US" dirty="0"/>
              <a:t>Top: Add </a:t>
            </a:r>
            <a:r>
              <a:rPr lang="en-US" b="1" dirty="0"/>
              <a:t>Presentation </a:t>
            </a:r>
            <a:r>
              <a:rPr lang="en-US" b="0" dirty="0"/>
              <a:t>Title, Bottom: Add </a:t>
            </a:r>
            <a:r>
              <a:rPr lang="en-US" b="1" dirty="0"/>
              <a:t>Presenter Name(s) </a:t>
            </a:r>
            <a:r>
              <a:rPr lang="en-US" dirty="0"/>
              <a:t>(Name, Affiliation)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AC8A4-9B34-4690-926D-0F3B136838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44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1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5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3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1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6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7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5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8CFBDD-2C72-4428-9C85-1C884FED1874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64EF8-B32D-4431-A334-C07C2BCBCC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99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E0B8E-03C8-451F-8469-2C0E2FAA18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3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FA873-52B2-4C30-8F0D-8BDE88332C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8D915-483F-4E34-AC9A-E3300CBF02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7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CEA1E-5C34-4824-9AC0-A56AE056B2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8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860C6-F399-4D10-9E25-82F0C01837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5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03359-8086-434F-A474-A62DB9392D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F760D-19BA-4B9E-8D6A-E8EF3B14AD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7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0D264-A2F3-4364-A486-B22638AEBA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3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C5DF2-5744-4790-81FC-013A8D519B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2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3814C-EBB9-4CE3-8C51-242D20DD91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7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DC27FB-2B9D-49B2-9DA6-FCFA63FF48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om\Documents\2022 Presentation\running-water-r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2" y="1"/>
            <a:ext cx="9163372" cy="33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4EA4B0F-3F71-4B1B-A924-7C7B7388580B}"/>
              </a:ext>
            </a:extLst>
          </p:cNvPr>
          <p:cNvSpPr/>
          <p:nvPr/>
        </p:nvSpPr>
        <p:spPr>
          <a:xfrm>
            <a:off x="1" y="5376362"/>
            <a:ext cx="9144000" cy="339876"/>
          </a:xfrm>
          <a:prstGeom prst="rect">
            <a:avLst/>
          </a:prstGeom>
          <a:solidFill>
            <a:srgbClr val="05BEFF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9DDA00D8-B277-4E1D-A3F5-A7BDBC66C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2860" dirty="0"/>
              <a:t>Watershed Surface and Channel Runoff Coefficient Assessment with Unified Runoff Time Implications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cap="none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92302FD-B738-4BB1-93DE-5CB4B5A20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495800"/>
            <a:ext cx="9144000" cy="544918"/>
          </a:xfrm>
        </p:spPr>
        <p:txBody>
          <a:bodyPr>
            <a:normAutofit lnSpcReduction="10000"/>
          </a:bodyPr>
          <a:lstStyle/>
          <a:p>
            <a:r>
              <a:rPr lang="en-US" altLang="en-US" sz="3100" b="1" dirty="0" bmk="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Ken Kagy  </a:t>
            </a:r>
            <a:r>
              <a:rPr lang="en-US" altLang="en-US" sz="2300" b="1" dirty="0" bmk="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P.E</a:t>
            </a:r>
            <a:r>
              <a:rPr lang="en-US" altLang="en-US" sz="2300" b="1" dirty="0" smtClean="0" bmk="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., CFM, CPSWQ, CPESC</a:t>
            </a:r>
            <a:endParaRPr lang="en-US" sz="31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60198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all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 EVALUATION OF ESTIMATING the TIME of CONCENTRATION to DETERMINE PEAK RUNOFF FLOWS for SMALL WATERSHED BASINS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685800"/>
            <a:ext cx="82643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2024 National Hydraulic Engineering Conference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31" y="4318292"/>
            <a:ext cx="2632969" cy="9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9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1066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 Flow Velocity Equations for 0.25 ft. of Depth and Manning's “n”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406390"/>
              </p:ext>
            </p:extLst>
          </p:nvPr>
        </p:nvGraphicFramePr>
        <p:xfrm>
          <a:off x="1066801" y="1676400"/>
          <a:ext cx="6858000" cy="4952999"/>
        </p:xfrm>
        <a:graphic>
          <a:graphicData uri="http://schemas.openxmlformats.org/drawingml/2006/table">
            <a:tbl>
              <a:tblPr firstRow="1" firstCol="1" bandRow="1"/>
              <a:tblGrid>
                <a:gridCol w="1952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4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17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3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/>
                          <a:ea typeface="Times New Roman"/>
                          <a:cs typeface="Calibri"/>
                        </a:rPr>
                        <a:t>Mannings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Calibri"/>
                        </a:rPr>
                        <a:t>“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/>
                          <a:ea typeface="Times New Roman"/>
                          <a:cs typeface="Calibri"/>
                        </a:rPr>
                        <a:t>n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Calibri"/>
                        </a:rPr>
                        <a:t>”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/>
                          <a:ea typeface="Times New Roman"/>
                          <a:cs typeface="Calibri"/>
                        </a:rPr>
                        <a:t> Value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/>
                          <a:ea typeface="Times New Roman"/>
                          <a:cs typeface="Calibri"/>
                        </a:rPr>
                        <a:t>Depth of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/>
                          <a:ea typeface="Times New Roman"/>
                          <a:cs typeface="Calibri"/>
                        </a:rPr>
                        <a:t>Flow (ft.)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Velocity  Equations (ft./s)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0.200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2.949(s)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0.160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3.686(s)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0.130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4.536(s)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0.110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5.361(s)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0.086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6.857(s)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0.067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8.802(s)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0.052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11.341(s)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0.039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15.121(s)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0.029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20.335(s)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0.022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26.805(s)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8151"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0.013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60706" marR="6070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45.363(s)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920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42042" y="56664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Channel Flow Equation</a:t>
            </a:r>
          </a:p>
        </p:txBody>
      </p:sp>
      <p:graphicFrame>
        <p:nvGraphicFramePr>
          <p:cNvPr id="24579" name="Object 14"/>
          <p:cNvGraphicFramePr>
            <a:graphicFrameLocks noChangeAspect="1"/>
          </p:cNvGraphicFramePr>
          <p:nvPr/>
        </p:nvGraphicFramePr>
        <p:xfrm>
          <a:off x="2247228" y="881985"/>
          <a:ext cx="39560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3" imgW="28956000" imgH="9448800" progId="Equation.3">
                  <p:embed/>
                </p:oleObj>
              </mc:Choice>
              <mc:Fallback>
                <p:oleObj name="Equation" r:id="rId3" imgW="28956000" imgH="94488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228" y="881985"/>
                        <a:ext cx="3956050" cy="1230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15"/>
          <p:cNvSpPr txBox="1">
            <a:spLocks noChangeArrowheads="1"/>
          </p:cNvSpPr>
          <p:nvPr/>
        </p:nvSpPr>
        <p:spPr bwMode="auto">
          <a:xfrm>
            <a:off x="76200" y="4572000"/>
            <a:ext cx="89054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dirty="0"/>
              <a:t>T</a:t>
            </a:r>
            <a:r>
              <a:rPr lang="en-US" altLang="en-US" sz="4800" baseline="-25000" dirty="0"/>
              <a:t>c</a:t>
            </a:r>
            <a:r>
              <a:rPr lang="en-US" altLang="en-US" sz="4800" dirty="0"/>
              <a:t> </a:t>
            </a:r>
            <a:r>
              <a:rPr lang="en-US" altLang="en-US" sz="4800" baseline="-25000" dirty="0"/>
              <a:t>conveyance flow  </a:t>
            </a:r>
            <a:r>
              <a:rPr lang="en-US" altLang="en-US" sz="4700" dirty="0"/>
              <a:t>=  Length </a:t>
            </a:r>
            <a:r>
              <a:rPr lang="en-US" altLang="en-US" sz="4700" b="1" dirty="0"/>
              <a:t>/ </a:t>
            </a:r>
            <a:r>
              <a:rPr lang="en-US" altLang="en-US" sz="4700" dirty="0"/>
              <a:t>Velocity</a:t>
            </a:r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268200" y="941769"/>
            <a:ext cx="21027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Manning’s Equation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-114301" y="1991723"/>
            <a:ext cx="9372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Hydraulic Radius Can Equal Flow Depth in Manning’s Eq. for Small-Wide Channels </a:t>
            </a:r>
            <a:r>
              <a:rPr lang="en-US" sz="3600" b="1" dirty="0">
                <a:solidFill>
                  <a:srgbClr val="FFCC66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" y="5326812"/>
            <a:ext cx="8991600" cy="153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NRCS’s considers 6 in. or  deeper to be channel flow</a:t>
            </a:r>
          </a:p>
          <a:p>
            <a:pPr>
              <a:lnSpc>
                <a:spcPts val="700"/>
              </a:lnSpc>
            </a:pP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/>
              <a:t>An initial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sz="2800" dirty="0"/>
              <a:t> in. depth is used to initiate channel flows</a:t>
            </a:r>
          </a:p>
          <a:p>
            <a:r>
              <a:rPr lang="en-US" sz="2800" dirty="0"/>
              <a:t>&amp; increased to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16</a:t>
            </a:r>
            <a:r>
              <a:rPr lang="en-US" sz="2800" dirty="0"/>
              <a:t> in. depth for an average depth of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2800" dirty="0"/>
              <a:t> ft.</a:t>
            </a:r>
            <a:endParaRPr lang="en-US" sz="32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05942" y="755343"/>
            <a:ext cx="2916868" cy="135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Conveyance Flow for Uniform </a:t>
            </a:r>
            <a:r>
              <a:rPr lang="en-US" sz="3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4" y="3157071"/>
            <a:ext cx="192143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04" y="3183837"/>
            <a:ext cx="2187869" cy="150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183837"/>
            <a:ext cx="1923509" cy="1524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92" y="3162252"/>
            <a:ext cx="2715186" cy="15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15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Manning’s  ‘n’ Channel Coefficients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83080"/>
            <a:ext cx="8077200" cy="541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" y="6324600"/>
            <a:ext cx="8861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/>
              <a:t>From USACE, January 2010, </a:t>
            </a:r>
            <a:r>
              <a:rPr lang="en-US" sz="1600" i="1" dirty="0"/>
              <a:t>HEC-RAS River Analysis System, Hydraulic Reference Manual</a:t>
            </a:r>
            <a:r>
              <a:rPr lang="en-US" sz="1600" dirty="0"/>
              <a:t>, Version 4.1.</a:t>
            </a:r>
          </a:p>
        </p:txBody>
      </p:sp>
    </p:spTree>
    <p:extLst>
      <p:ext uri="{BB962C8B-B14F-4D97-AF65-F5344CB8AC3E}">
        <p14:creationId xmlns:p14="http://schemas.microsoft.com/office/powerpoint/2010/main" val="3256495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1295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Velocity Equations with an 8 to 16 Inch Flow Depth for a Channel “n” Value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80919"/>
              </p:ext>
            </p:extLst>
          </p:nvPr>
        </p:nvGraphicFramePr>
        <p:xfrm>
          <a:off x="838200" y="1524000"/>
          <a:ext cx="7391399" cy="5029204"/>
        </p:xfrm>
        <a:graphic>
          <a:graphicData uri="http://schemas.openxmlformats.org/drawingml/2006/table">
            <a:tbl>
              <a:tblPr firstRow="1" firstCol="1" bandRow="1"/>
              <a:tblGrid>
                <a:gridCol w="11552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52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59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47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0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Mannings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“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”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 Value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Initial Depth of  Flow (ft.)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Velocity  Equations (ft./s)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Ending Depth of  Flow (ft.)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Velocity  Equations (ft./s)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8.127(s)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13.157(s)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0.120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9.482(s)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15.349(s)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11.378(s)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18.419(s)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13.386(s)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21.670(s)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0.074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15.376(s)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24.891(s)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0.057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19.962(s)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32.314(s)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0.042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27.091(s)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43.855(s)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33.465(s)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54.174(s)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42.141(s)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68.219(s)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54.181(s)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87.711(s)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0.67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94.817(s)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1.35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18" marR="6071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V = 153.494(s)</a:t>
                      </a:r>
                      <a:r>
                        <a:rPr lang="en-US" sz="900" b="1" kern="1200" baseline="300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50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202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960" b="1" dirty="0">
                <a:solidFill>
                  <a:schemeClr val="tx2"/>
                </a:solidFill>
              </a:rPr>
              <a:t>Visualizing Tc with Manning’s ‘n’, McCuren &amp; Spiess Limits, &amp; NRCS Velocity  Equations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4343400"/>
            <a:ext cx="8458200" cy="1606463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dirty="0"/>
              <a:t>Sheet flow lengths are </a:t>
            </a:r>
            <a:r>
              <a:rPr lang="en-US" sz="3600" dirty="0">
                <a:solidFill>
                  <a:srgbClr val="0033CC"/>
                </a:solidFill>
              </a:rPr>
              <a:t>90-110 ft. </a:t>
            </a:r>
            <a:r>
              <a:rPr lang="en-US" sz="3600" dirty="0"/>
              <a:t>for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dirty="0">
                <a:solidFill>
                  <a:srgbClr val="0033CC"/>
                </a:solidFill>
              </a:rPr>
              <a:t>2 &amp; 10% </a:t>
            </a:r>
            <a:r>
              <a:rPr lang="en-US" dirty="0"/>
              <a:t>slopes respectively at a full impervious </a:t>
            </a:r>
            <a:r>
              <a:rPr lang="en-US" dirty="0" smtClean="0"/>
              <a:t>surface</a:t>
            </a:r>
            <a:endParaRPr lang="en-US" dirty="0"/>
          </a:p>
          <a:p>
            <a:pPr>
              <a:defRPr/>
            </a:pPr>
            <a:r>
              <a:rPr lang="en-US" dirty="0"/>
              <a:t>Shallow concentrated flow lengths are </a:t>
            </a:r>
            <a:r>
              <a:rPr lang="en-US" sz="3600" dirty="0">
                <a:solidFill>
                  <a:srgbClr val="0033CC"/>
                </a:solidFill>
              </a:rPr>
              <a:t>400-500 ft. </a:t>
            </a:r>
            <a:r>
              <a:rPr lang="en-US" sz="3600" dirty="0"/>
              <a:t>for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dirty="0">
                <a:solidFill>
                  <a:srgbClr val="0033CC"/>
                </a:solidFill>
              </a:rPr>
              <a:t>2 &amp; 10% </a:t>
            </a:r>
            <a:r>
              <a:rPr lang="en-US" dirty="0"/>
              <a:t>slopes respectively at a full impervious </a:t>
            </a:r>
            <a:r>
              <a:rPr lang="en-US" dirty="0" smtClean="0"/>
              <a:t>surface</a:t>
            </a:r>
          </a:p>
          <a:p>
            <a:pPr>
              <a:defRPr/>
            </a:pPr>
            <a:r>
              <a:rPr lang="en-US" dirty="0"/>
              <a:t>The remaining flow path length is considered channel flow with a comparable Manning’s ‘n’ coefficient to the sheet flow and shallow flow.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5949863"/>
            <a:ext cx="922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The Following Plot is T</a:t>
            </a:r>
            <a:r>
              <a:rPr lang="en-US" sz="3600" cap="small" baseline="-20000" dirty="0">
                <a:solidFill>
                  <a:srgbClr val="0033CC"/>
                </a:solidFill>
              </a:rPr>
              <a:t>c</a:t>
            </a:r>
            <a:r>
              <a:rPr lang="en-US" sz="3600" dirty="0">
                <a:solidFill>
                  <a:srgbClr val="0033CC"/>
                </a:solidFill>
              </a:rPr>
              <a:t> Velocity Eq. Boundary: 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754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n-US" b="1" dirty="0"/>
              <a:t>	</a:t>
            </a:r>
            <a:r>
              <a:rPr lang="en-US" altLang="en-US" sz="1600" b="1" dirty="0"/>
              <a:t>Sheet Flow			</a:t>
            </a:r>
            <a:r>
              <a:rPr lang="en-US" altLang="en-US" sz="1600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altLang="en-US" sz="1600" baseline="-18000" dirty="0" smtClean="0">
                <a:solidFill>
                  <a:schemeClr val="accent2">
                    <a:lumMod val="50000"/>
                  </a:schemeClr>
                </a:solidFill>
              </a:rPr>
              <a:t>t 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= 0.007(</a:t>
            </a:r>
            <a:r>
              <a:rPr lang="en-US" altLang="en-US" sz="1600" dirty="0" err="1">
                <a:solidFill>
                  <a:schemeClr val="accent2">
                    <a:lumMod val="50000"/>
                  </a:schemeClr>
                </a:solidFill>
              </a:rPr>
              <a:t>nL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en-US" altLang="en-US" sz="1600" baseline="30000" dirty="0">
                <a:solidFill>
                  <a:schemeClr val="accent2">
                    <a:lumMod val="50000"/>
                  </a:schemeClr>
                </a:solidFill>
              </a:rPr>
              <a:t>0.8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(P</a:t>
            </a:r>
            <a:r>
              <a:rPr lang="en-US" altLang="en-US" sz="1600" baseline="-2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1600" baseline="30000" dirty="0">
                <a:solidFill>
                  <a:schemeClr val="accent2">
                    <a:lumMod val="50000"/>
                  </a:schemeClr>
                </a:solidFill>
              </a:rPr>
              <a:t>0.5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altLang="en-US" sz="1600" baseline="30000" dirty="0">
                <a:solidFill>
                  <a:schemeClr val="accent2">
                    <a:lumMod val="50000"/>
                  </a:schemeClr>
                </a:solidFill>
              </a:rPr>
              <a:t>0.4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n-US" sz="1600" b="1" dirty="0"/>
              <a:t>	Shallow Concentrated  Flow  </a:t>
            </a:r>
            <a:r>
              <a:rPr lang="en-US" altLang="en-US" sz="1600" b="1" dirty="0" smtClean="0"/>
              <a:t>		</a:t>
            </a:r>
            <a:r>
              <a:rPr lang="en-US" altLang="en-US" sz="1600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altLang="en-US" sz="1600" baseline="-20000" dirty="0" smtClean="0">
                <a:solidFill>
                  <a:schemeClr val="accent2">
                    <a:lumMod val="50000"/>
                  </a:schemeClr>
                </a:solidFill>
              </a:rPr>
              <a:t>t 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= L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3600V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n-US" sz="1600" b="1" dirty="0"/>
              <a:t>	Open Channel Flow 		   </a:t>
            </a:r>
            <a:r>
              <a:rPr lang="en-US" altLang="en-US" sz="1600" b="1" dirty="0" smtClean="0"/>
              <a:t>	</a:t>
            </a:r>
            <a:r>
              <a:rPr lang="en-US" altLang="en-US" sz="1600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altLang="en-US" sz="1600" baseline="-20000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= (L*n) </a:t>
            </a:r>
            <a:r>
              <a:rPr lang="en-US" altLang="en-US" sz="1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(1.49R</a:t>
            </a:r>
            <a:r>
              <a:rPr lang="en-US" altLang="en-US" sz="1600" baseline="30000" dirty="0">
                <a:solidFill>
                  <a:schemeClr val="accent2">
                    <a:lumMod val="50000"/>
                  </a:schemeClr>
                </a:solidFill>
              </a:rPr>
              <a:t>0.67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S </a:t>
            </a:r>
            <a:r>
              <a:rPr lang="en-US" altLang="en-US" sz="1600" baseline="30000" dirty="0">
                <a:solidFill>
                  <a:schemeClr val="accent2">
                    <a:lumMod val="50000"/>
                  </a:schemeClr>
                </a:solidFill>
              </a:rPr>
              <a:t>0.5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)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n-US" sz="1600" b="1" dirty="0"/>
              <a:t>	(Manning’s Equation)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en-US" altLang="en-US" sz="1600" dirty="0"/>
          </a:p>
          <a:p>
            <a:pPr lvl="1" algn="l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</a:pPr>
            <a:r>
              <a:rPr lang="en-US" altLang="en-US" sz="1600" dirty="0"/>
              <a:t>	Where Hydraulic Radius = conveyance flow depth then:</a:t>
            </a:r>
          </a:p>
          <a:p>
            <a:pPr lvl="1" algn="l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</a:pPr>
            <a:r>
              <a:rPr lang="en-US" altLang="en-US" sz="1600" dirty="0"/>
              <a:t> 	Manning’s equation becomes 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altLang="en-US" sz="1600" baseline="-20000" dirty="0">
                <a:solidFill>
                  <a:schemeClr val="accent2">
                    <a:lumMod val="50000"/>
                  </a:schemeClr>
                </a:solidFill>
              </a:rPr>
              <a:t>t 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= </a:t>
            </a:r>
            <a:r>
              <a:rPr lang="en-US" altLang="en-US" sz="160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altLang="en-US" sz="1600" b="1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altLang="en-US" sz="1600" dirty="0" smtClean="0">
                <a:solidFill>
                  <a:schemeClr val="accent2">
                    <a:lumMod val="50000"/>
                  </a:schemeClr>
                </a:solidFill>
              </a:rPr>
              <a:t>3600V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n-US" sz="1400" dirty="0" smtClean="0"/>
              <a:t>Total Watershed Time of Concentration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n-US" sz="1600" dirty="0" err="1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altLang="en-US" sz="1600" baseline="-20000" dirty="0" err="1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altLang="en-US" sz="1600" dirty="0" smtClean="0"/>
              <a:t>=</a:t>
            </a:r>
            <a:r>
              <a:rPr lang="en-US" altLang="en-US" sz="1600" dirty="0" err="1" smtClean="0">
                <a:latin typeface="Symbol" pitchFamily="18" charset="2"/>
              </a:rPr>
              <a:t>S</a:t>
            </a:r>
            <a:r>
              <a:rPr lang="en-US" altLang="en-US" sz="1600" dirty="0" err="1" smtClean="0"/>
              <a:t>T</a:t>
            </a:r>
            <a:r>
              <a:rPr lang="en-US" altLang="en-US" sz="1600" baseline="-18000" dirty="0" err="1" smtClean="0"/>
              <a:t>t</a:t>
            </a:r>
            <a:endParaRPr lang="en-US" altLang="en-US" sz="1600" baseline="-18000" dirty="0"/>
          </a:p>
          <a:p>
            <a:pPr marL="0" lvl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altLang="en-US" sz="1600" dirty="0"/>
              <a:t>= ft.,  </a:t>
            </a:r>
            <a:r>
              <a:rPr lang="en-US" altLang="en-US" sz="16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altLang="en-US" sz="1600" baseline="-18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altLang="en-US" sz="1600" baseline="-18000" dirty="0"/>
              <a:t> </a:t>
            </a:r>
            <a:r>
              <a:rPr lang="en-US" altLang="en-US" sz="1600" dirty="0"/>
              <a:t>= hr.,</a:t>
            </a:r>
            <a:r>
              <a:rPr lang="en-US" altLang="en-US" sz="1600" baseline="-18000" dirty="0"/>
              <a:t>  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altLang="en-US" sz="1600" dirty="0"/>
              <a:t>= % slope,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altLang="en-US" sz="1600" dirty="0"/>
              <a:t>= ft.,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altLang="en-US" sz="1600" dirty="0"/>
              <a:t>= in.(2yr.24hr.) , </a:t>
            </a:r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en-US" altLang="en-US" sz="1600" dirty="0"/>
              <a:t>= ft./sec</a:t>
            </a:r>
            <a:r>
              <a:rPr lang="en-US" altLang="en-US" dirty="0">
                <a:solidFill>
                  <a:srgbClr val="FFFF00"/>
                </a:solidFill>
              </a:rPr>
              <a:t>.</a:t>
            </a:r>
            <a:r>
              <a:rPr lang="en-US" altLang="en-US" sz="2800" dirty="0">
                <a:solidFill>
                  <a:srgbClr val="FFFF00"/>
                </a:solidFill>
              </a:rPr>
              <a:t> </a:t>
            </a:r>
            <a:endParaRPr lang="en-US" altLang="en-US" sz="2800" baseline="-18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176" y="1619"/>
            <a:ext cx="9143999" cy="1226454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dirty="0"/>
              <a:t>Tc Pervious &amp; Impervious Boundaries for 1% &amp; 12% Basin slopes Respectively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181" y="1371600"/>
            <a:ext cx="8839200" cy="52891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925216">
            <a:off x="3555273" y="2083887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@ 1%  Slope</a:t>
            </a:r>
          </a:p>
        </p:txBody>
      </p:sp>
      <p:sp>
        <p:nvSpPr>
          <p:cNvPr id="6" name="TextBox 5"/>
          <p:cNvSpPr txBox="1"/>
          <p:nvPr/>
        </p:nvSpPr>
        <p:spPr>
          <a:xfrm rot="21289726">
            <a:off x="5484660" y="5519617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@ 12%  Slope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3886200"/>
            <a:ext cx="67714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n-US" sz="4000" b="1" dirty="0">
                <a:ln/>
                <a:solidFill>
                  <a:schemeClr val="accent3"/>
                </a:solidFill>
                <a:latin typeface="Arial" panose="020B0604020202020204" pitchFamily="34" charset="0"/>
              </a:rPr>
              <a:t>Most</a:t>
            </a:r>
            <a:r>
              <a:rPr lang="en-US" sz="5400" b="1" dirty="0">
                <a:ln/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5400" b="1" cap="none" spc="0" baseline="-3000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800" b="1" dirty="0">
                <a:ln/>
                <a:solidFill>
                  <a:schemeClr val="accent3"/>
                </a:solidFill>
                <a:latin typeface="Arial" panose="020B0604020202020204" pitchFamily="34" charset="0"/>
              </a:rPr>
              <a:t>occurs </a:t>
            </a:r>
            <a:r>
              <a:rPr lang="en-US" sz="3800" b="1" cap="none" spc="0" dirty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in t</a:t>
            </a:r>
            <a:r>
              <a:rPr lang="en-US" sz="3800" b="1" dirty="0">
                <a:ln/>
                <a:solidFill>
                  <a:schemeClr val="accent3"/>
                </a:solidFill>
                <a:latin typeface="Arial" panose="020B0604020202020204" pitchFamily="34" charset="0"/>
              </a:rPr>
              <a:t>his Area</a:t>
            </a:r>
            <a:endParaRPr lang="en-US" sz="3800" b="1" cap="none" spc="0" dirty="0">
              <a:ln/>
              <a:solidFill>
                <a:schemeClr val="accent3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5139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NRCS’s ‘CN’ Values for Soil Groups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0508"/>
            <a:ext cx="6858000" cy="602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15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Percent Impervious Surface to the Soil Group’s Average ‘CN’ Value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483083"/>
              </p:ext>
            </p:extLst>
          </p:nvPr>
        </p:nvGraphicFramePr>
        <p:xfrm>
          <a:off x="609600" y="1752600"/>
          <a:ext cx="7848600" cy="4549140"/>
        </p:xfrm>
        <a:graphic>
          <a:graphicData uri="http://schemas.openxmlformats.org/drawingml/2006/table">
            <a:tbl>
              <a:tblPr firstRow="1" firstCol="1" bandRow="1"/>
              <a:tblGrid>
                <a:gridCol w="1524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7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17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4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37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425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Percent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Impervious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Average 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‘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CN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’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 Value for All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58.00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12%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67.50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70.50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25%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72.25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74.00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38%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76.50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65%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86.00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72%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88.25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85%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92.50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99%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98.00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63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48936" y="152400"/>
            <a:ext cx="9296400" cy="5334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Rational ‘C’ Coefficient with Soil Types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34400" cy="59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891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Percent Impervious Surface to the Soil Group’s Average ‘C’ Value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64467"/>
              </p:ext>
            </p:extLst>
          </p:nvPr>
        </p:nvGraphicFramePr>
        <p:xfrm>
          <a:off x="609600" y="1752600"/>
          <a:ext cx="7848600" cy="4549140"/>
        </p:xfrm>
        <a:graphic>
          <a:graphicData uri="http://schemas.openxmlformats.org/drawingml/2006/table">
            <a:tbl>
              <a:tblPr firstRow="1" firstCol="1" bandRow="1"/>
              <a:tblGrid>
                <a:gridCol w="1524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7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17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4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37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425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Percent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Impervious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Soil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Group 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Average 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‘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C</a:t>
                      </a: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’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Calibri"/>
                        </a:rPr>
                        <a:t> Value for All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12%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25%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38%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65%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72%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85%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0.805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0.805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0.805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0.803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99%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0.910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78" marR="65778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19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1160" y="5867400"/>
            <a:ext cx="489888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Taken from</a:t>
            </a:r>
            <a:r>
              <a:rPr lang="en-US" altLang="en-US" dirty="0"/>
              <a:t> </a:t>
            </a:r>
            <a:r>
              <a:rPr lang="en-US" altLang="en-US" sz="1400" dirty="0"/>
              <a:t>Wanielista, M., R. Kersten, and R. Eaglin, </a:t>
            </a:r>
            <a:r>
              <a:rPr lang="en-US" altLang="en-US" sz="1400" i="1" dirty="0"/>
              <a:t>Hydrology: Water Quantity and Quality Control, </a:t>
            </a:r>
            <a:r>
              <a:rPr lang="en-US" altLang="en-US" sz="1400" dirty="0"/>
              <a:t>p. 184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611621"/>
              </p:ext>
            </p:extLst>
          </p:nvPr>
        </p:nvGraphicFramePr>
        <p:xfrm>
          <a:off x="108701" y="899887"/>
          <a:ext cx="50038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Bitmap Image" r:id="rId3" imgW="0" imgH="0" progId="PBrush">
                  <p:embed/>
                </p:oleObj>
              </mc:Choice>
              <mc:Fallback>
                <p:oleObj name="Bitmap Image" r:id="rId3" imgW="0" imgH="0" progId="PBrush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01" y="899887"/>
                        <a:ext cx="5003800" cy="502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71600" y="838200"/>
            <a:ext cx="2833914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SCS Method</a:t>
            </a:r>
            <a:endParaRPr lang="en-US" sz="2800" dirty="0"/>
          </a:p>
          <a:p>
            <a:pPr>
              <a:defRPr/>
            </a:pP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286" y="32659"/>
            <a:ext cx="9144000" cy="7075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/>
              <a:t>Time of Concentration’s  Definition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05401" y="968829"/>
            <a:ext cx="3777342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457200" algn="l">
              <a:lnSpc>
                <a:spcPct val="90000"/>
              </a:lnSpc>
            </a:pPr>
            <a:r>
              <a:rPr lang="en-US" altLang="zh-TW" sz="2800" i="1" dirty="0">
                <a:solidFill>
                  <a:schemeClr val="accent1">
                    <a:lumMod val="50000"/>
                  </a:schemeClr>
                </a:solidFill>
                <a:ea typeface="新細明體" pitchFamily="18" charset="-120"/>
              </a:rPr>
              <a:t>Time of Concentration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ea typeface="新細明體" pitchFamily="18" charset="-120"/>
              </a:rPr>
              <a:t> </a:t>
            </a:r>
            <a:r>
              <a:rPr lang="en-US" altLang="zh-TW" sz="2800" i="1" dirty="0">
                <a:solidFill>
                  <a:schemeClr val="accent1">
                    <a:lumMod val="50000"/>
                  </a:schemeClr>
                </a:solidFill>
                <a:ea typeface="新細明體" pitchFamily="18" charset="-120"/>
              </a:rPr>
              <a:t>t</a:t>
            </a:r>
            <a:r>
              <a:rPr lang="en-US" altLang="zh-TW" sz="2800" i="1" baseline="-25000" dirty="0">
                <a:solidFill>
                  <a:schemeClr val="accent1">
                    <a:lumMod val="50000"/>
                  </a:schemeClr>
                </a:solidFill>
                <a:ea typeface="新細明體" pitchFamily="18" charset="-120"/>
              </a:rPr>
              <a:t>c</a:t>
            </a:r>
            <a:r>
              <a:rPr lang="en-US" altLang="zh-TW" sz="2800" dirty="0">
                <a:solidFill>
                  <a:schemeClr val="accent1">
                    <a:lumMod val="50000"/>
                  </a:schemeClr>
                </a:solidFill>
                <a:ea typeface="新細明體" pitchFamily="18" charset="-120"/>
              </a:rPr>
              <a:t>:</a:t>
            </a:r>
            <a:r>
              <a:rPr lang="en-US" altLang="zh-TW" dirty="0">
                <a:solidFill>
                  <a:srgbClr val="FFFF00"/>
                </a:solidFill>
                <a:ea typeface="新細明體" pitchFamily="18" charset="-120"/>
              </a:rPr>
              <a:t> </a:t>
            </a:r>
            <a:r>
              <a:rPr lang="en-US" altLang="zh-TW" dirty="0">
                <a:ea typeface="新細明體" pitchFamily="18" charset="-120"/>
              </a:rPr>
              <a:t>Time required for water to travel from the most hydraulically remote point in the basin to the basin outlet.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0043" y="3592407"/>
            <a:ext cx="40385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This time is determined by drainage characteristics such as surface density, slope, channel roughness, and soil infiltration. 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ea typeface="新細明體" pitchFamily="18" charset="-120"/>
              </a:rPr>
              <a:t>Many empirical equations have been developed through watershed research.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9829" y="304800"/>
            <a:ext cx="9300029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10% Impervious Surface Increments Normalized to ‘CN’ &amp; ‘C’ Coefficients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0198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These Values are Plotted in the Following Graphs: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57103"/>
              </p:ext>
            </p:extLst>
          </p:nvPr>
        </p:nvGraphicFramePr>
        <p:xfrm>
          <a:off x="610199" y="1752600"/>
          <a:ext cx="7923601" cy="403968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26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61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974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936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Percent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Impervious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Average ‘n’ Sheet Flow Coefficients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Calculated Average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‘CN’ Value from 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Calculated Average</a:t>
                      </a:r>
                      <a:r>
                        <a:rPr lang="en-US" sz="1600" kern="1200" baseline="0" dirty="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‘C’ Value from 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0.750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58.0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0.655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63.5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0.19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20%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0.511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68.1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0.25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30%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0.395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72.6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0.31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40%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0.302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76.8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0.38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50%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0.225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80.8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0.46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60%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0.161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84.6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0.54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70%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0.106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88.3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0.63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80%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0.060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91.7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0.72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90%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0.021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94.9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0.82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96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99%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0.013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98.0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0.91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482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Flow Path vs. T</a:t>
            </a:r>
            <a:r>
              <a:rPr lang="en-US" b="1" cap="all" baseline="-25000" dirty="0">
                <a:solidFill>
                  <a:schemeClr val="tx2"/>
                </a:solidFill>
              </a:rPr>
              <a:t>c</a:t>
            </a:r>
            <a:r>
              <a:rPr lang="en-US" b="1" dirty="0">
                <a:solidFill>
                  <a:schemeClr val="tx2"/>
                </a:solidFill>
              </a:rPr>
              <a:t> for 2% slope path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5026"/>
            <a:ext cx="8610600" cy="559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61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Flow Path vs. T</a:t>
            </a:r>
            <a:r>
              <a:rPr lang="en-US" b="1" cap="all" baseline="-25000" dirty="0">
                <a:solidFill>
                  <a:schemeClr val="tx2"/>
                </a:solidFill>
              </a:rPr>
              <a:t>c</a:t>
            </a:r>
            <a:r>
              <a:rPr lang="en-US" b="1" dirty="0">
                <a:solidFill>
                  <a:schemeClr val="tx2"/>
                </a:solidFill>
              </a:rPr>
              <a:t> for 5% slope path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294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686799" cy="74748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Flow Path vs. Tc for 10% slope path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799" cy="568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36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8382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2"/>
                </a:solidFill>
              </a:rPr>
              <a:t>Kirpich  Tc 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143000"/>
                <a:ext cx="8697190" cy="5410200"/>
              </a:xfrm>
            </p:spPr>
            <p:txBody>
              <a:bodyPr>
                <a:normAutofit fontScale="85000" lnSpcReduction="10000"/>
              </a:bodyPr>
              <a:lstStyle/>
              <a:p>
                <a:pPr marL="1828800" lvl="3" indent="0">
                  <a:buNone/>
                </a:pPr>
                <a:r>
                  <a:rPr lang="en-US" sz="6000" b="1" i="1" dirty="0">
                    <a:solidFill>
                      <a:schemeClr val="accent2">
                        <a:lumMod val="50000"/>
                      </a:schemeClr>
                    </a:solidFill>
                  </a:rPr>
                  <a:t>T</a:t>
                </a:r>
                <a:r>
                  <a:rPr lang="en-US" sz="6000" b="1" i="1" baseline="-25000" dirty="0">
                    <a:solidFill>
                      <a:schemeClr val="accent2">
                        <a:lumMod val="50000"/>
                      </a:schemeClr>
                    </a:solidFill>
                  </a:rPr>
                  <a:t>c</a:t>
                </a:r>
                <a:r>
                  <a:rPr lang="en-US" i="1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b="1" i="1" spc="1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500" b="1" i="1" spc="1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b="1" i="1" spc="1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𝟎</m:t>
                        </m:r>
                        <m:r>
                          <a:rPr lang="en-US" sz="5500" b="1" i="1" spc="1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.</m:t>
                        </m:r>
                        <m:r>
                          <a:rPr lang="en-US" sz="5500" b="1" i="1" spc="1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𝟎𝟎𝟕𝟖</m:t>
                        </m:r>
                        <m:r>
                          <a:rPr lang="en-US" sz="5500" b="1" i="1" spc="10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sSup>
                          <m:sSupPr>
                            <m:ctrlP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5500" b="1" i="1" spc="10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5500" b="1" i="1" spc="10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en-US" sz="5500" b="1" i="1" spc="10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𝒄</m:t>
                                </m:r>
                              </m:sub>
                            </m:sSub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 </m:t>
                            </m:r>
                          </m:e>
                          <m:sup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𝟎</m:t>
                            </m:r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.</m:t>
                            </m:r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𝟕𝟕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5500" b="1" i="1" spc="10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5500" b="1" i="1" spc="10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en-US" sz="5500" b="1" i="1" spc="10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𝒄</m:t>
                                </m:r>
                                <m:r>
                                  <a:rPr lang="en-US" sz="5500" b="1" i="1" spc="10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 </m:t>
                                </m:r>
                              </m:sub>
                            </m:sSub>
                          </m:e>
                          <m:sup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𝟎</m:t>
                            </m:r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.</m:t>
                            </m:r>
                            <m:r>
                              <a:rPr lang="en-US" sz="5500" b="1" i="1" spc="1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𝟑𝟖𝟓</m:t>
                            </m:r>
                          </m:sup>
                        </m:sSup>
                      </m:den>
                    </m:f>
                  </m:oMath>
                </a14:m>
                <a:endParaRPr lang="en-US" sz="5500" b="1" i="1" spc="100" dirty="0">
                  <a:solidFill>
                    <a:schemeClr val="accent2">
                      <a:lumMod val="50000"/>
                    </a:schemeClr>
                  </a:solidFill>
                  <a:effectLst/>
                  <a:ea typeface="Calibri"/>
                  <a:cs typeface="Times New Roman"/>
                </a:endParaRPr>
              </a:p>
              <a:p>
                <a:pPr marL="0" lvl="3" indent="0">
                  <a:spcBef>
                    <a:spcPts val="0"/>
                  </a:spcBef>
                  <a:buNone/>
                </a:pPr>
                <a:endParaRPr lang="en-US" sz="41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lvl="3" indent="0">
                  <a:spcBef>
                    <a:spcPts val="0"/>
                  </a:spcBef>
                  <a:buNone/>
                </a:pPr>
                <a:r>
                  <a:rPr lang="en-US" sz="38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800" b="1" dirty="0">
                    <a:solidFill>
                      <a:srgbClr val="FF0000"/>
                    </a:solidFill>
                  </a:rPr>
                  <a:t>A Tc equation modeled from channelized basins</a:t>
                </a:r>
              </a:p>
              <a:p>
                <a:pPr marL="0" lvl="3" indent="0">
                  <a:lnSpc>
                    <a:spcPct val="70000"/>
                  </a:lnSpc>
                  <a:spcBef>
                    <a:spcPts val="0"/>
                  </a:spcBef>
                  <a:buNone/>
                </a:pPr>
                <a:endParaRPr lang="en-US" sz="38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3600" b="1" i="1" dirty="0">
                    <a:solidFill>
                      <a:schemeClr val="accent2">
                        <a:lumMod val="50000"/>
                      </a:schemeClr>
                    </a:solidFill>
                  </a:rPr>
                  <a:t>Tc</a:t>
                </a:r>
                <a:r>
                  <a:rPr lang="en-US" i="1" dirty="0">
                    <a:solidFill>
                      <a:schemeClr val="tx1"/>
                    </a:solidFill>
                  </a:rPr>
                  <a:t> =</a:t>
                </a:r>
                <a:r>
                  <a:rPr lang="en-US" dirty="0">
                    <a:solidFill>
                      <a:schemeClr val="tx1"/>
                    </a:solidFill>
                  </a:rPr>
                  <a:t> minutes,   </a:t>
                </a:r>
                <a:r>
                  <a:rPr lang="en-US" sz="3600" b="1" i="1" dirty="0">
                    <a:solidFill>
                      <a:schemeClr val="accent2">
                        <a:lumMod val="50000"/>
                      </a:schemeClr>
                    </a:solidFill>
                  </a:rPr>
                  <a:t>Lc</a:t>
                </a:r>
                <a:r>
                  <a:rPr lang="en-US" i="1" dirty="0">
                    <a:solidFill>
                      <a:schemeClr val="tx1"/>
                    </a:solidFill>
                  </a:rPr>
                  <a:t> = </a:t>
                </a:r>
                <a:r>
                  <a:rPr lang="en-US" dirty="0">
                    <a:solidFill>
                      <a:schemeClr val="tx1"/>
                    </a:solidFill>
                  </a:rPr>
                  <a:t>flow path length (ft.)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   </a:t>
                </a:r>
                <a:r>
                  <a:rPr lang="en-US" sz="3600" b="1" i="1" dirty="0">
                    <a:solidFill>
                      <a:schemeClr val="accent2">
                        <a:lumMod val="50000"/>
                      </a:schemeClr>
                    </a:solidFill>
                  </a:rPr>
                  <a:t>Sc</a:t>
                </a:r>
                <a:r>
                  <a:rPr lang="en-US" i="1" dirty="0">
                    <a:solidFill>
                      <a:schemeClr val="tx1"/>
                    </a:solidFill>
                  </a:rPr>
                  <a:t> =</a:t>
                </a:r>
                <a:r>
                  <a:rPr lang="en-US" dirty="0">
                    <a:solidFill>
                      <a:schemeClr val="tx1"/>
                    </a:solidFill>
                  </a:rPr>
                  <a:t> flow path slope in (ft./ft.)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</a:rPr>
                  <a:t>Kirpich</a:t>
                </a:r>
                <a:r>
                  <a:rPr lang="en-US" sz="2800" dirty="0">
                    <a:solidFill>
                      <a:schemeClr val="tx1"/>
                    </a:solidFill>
                  </a:rPr>
                  <a:t> is an accepted method in estimating Tc on small basins     (1 - 112 acres).  It was developed from 7 rural watersheds with basin slopes (3 to 10%) </a:t>
                </a:r>
                <a:r>
                  <a:rPr lang="en-US" sz="2800" dirty="0"/>
                  <a:t>for an assumed </a:t>
                </a:r>
                <a:r>
                  <a:rPr lang="en-US" sz="2800" b="1" u="sng" dirty="0"/>
                  <a:t>bare soil</a:t>
                </a:r>
                <a:r>
                  <a:rPr lang="en-US" sz="2800" dirty="0">
                    <a:solidFill>
                      <a:schemeClr val="tx1"/>
                    </a:solidFill>
                  </a:rPr>
                  <a:t> flow paths.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The slope 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Sc</a:t>
                </a:r>
                <a:r>
                  <a:rPr lang="en-US" sz="2800" dirty="0">
                    <a:solidFill>
                      <a:schemeClr val="tx1"/>
                    </a:solidFill>
                  </a:rPr>
                  <a:t> is the elevation difference between the most remote point to the outlet divided by the flow path length  </a:t>
                </a:r>
                <a:r>
                  <a:rPr lang="en-US" sz="2800" i="1" dirty="0">
                    <a:solidFill>
                      <a:schemeClr val="accent2">
                        <a:lumMod val="50000"/>
                      </a:schemeClr>
                    </a:solidFill>
                  </a:rPr>
                  <a:t>Lc</a:t>
                </a:r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143000"/>
                <a:ext cx="8697190" cy="5410200"/>
              </a:xfrm>
              <a:blipFill rotWithShape="0">
                <a:blip r:embed="rId3" cstate="print"/>
                <a:stretch>
                  <a:fillRect l="-1543" t="-225" r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277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tx2"/>
                </a:solidFill>
              </a:rPr>
              <a:t>Comparisons of </a:t>
            </a:r>
            <a:r>
              <a:rPr lang="en-US" sz="4900" b="1" dirty="0" err="1">
                <a:solidFill>
                  <a:schemeClr val="tx2"/>
                </a:solidFill>
              </a:rPr>
              <a:t>Kirpich</a:t>
            </a:r>
            <a:r>
              <a:rPr lang="en-US" sz="4900" b="1" dirty="0">
                <a:solidFill>
                  <a:schemeClr val="tx2"/>
                </a:solidFill>
              </a:rPr>
              <a:t> Equation Factors to other Runoff Coefficients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1676400"/>
          <a:ext cx="7620000" cy="2095760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342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2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Ground Cover</a:t>
                      </a:r>
                      <a:endParaRPr lang="en-US" sz="1400" baseline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Kirpich Adjustment Factor, ‘k’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(Chow, 1988; Chin, 2000)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General overland flow and natural grass channels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1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Overland flow on bare soil or roadside ditches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1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Overland flow on concrete or asphalt surfaces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1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Flow in concrete channels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57171"/>
            <a:ext cx="8077200" cy="300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46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067800" cy="9144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Extrapolated ‘k’ Factor for Maximum Projected 2.9 ‘k’ &amp; minimum 0.35 ‘k’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248400" y="2057396"/>
          <a:ext cx="2514600" cy="4343409"/>
        </p:xfrm>
        <a:graphic>
          <a:graphicData uri="http://schemas.openxmlformats.org/drawingml/2006/table">
            <a:tbl>
              <a:tblPr firstRow="1" firstCol="1" bandRow="1"/>
              <a:tblGrid>
                <a:gridCol w="11674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71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9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Basin’s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Percent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Impervious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Kirpich ‘k’ Adjustment factor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2.93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10%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2.58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20%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2.21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30%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1.88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40%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1.57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50%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1.30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60%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1.04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70%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80%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0.63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90%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0.46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31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99%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Arial"/>
                        </a:rPr>
                        <a:t>0.34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567213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88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8175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Average ‘CN’, ‘C’, ‘k’, &amp; ‘n’ Coefficients Normalized to 10% Impervious Surface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709360"/>
              </p:ext>
            </p:extLst>
          </p:nvPr>
        </p:nvGraphicFramePr>
        <p:xfrm>
          <a:off x="304799" y="1828796"/>
          <a:ext cx="8534400" cy="472440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706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68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68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13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Percent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Impervious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‘CN’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Values from %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‘C’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Values from %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Kirpich ‘k’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Values from %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‘n’  Sheet Flow Coefficients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58.0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0.750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63.5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0.655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68.1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0.511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72.6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0.395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76.8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0.302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80.8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0.225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84.6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0.161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0.106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91.7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0.060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6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94.9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0.021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2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98.0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0.013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621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Kirpich &amp; Velocity Eq. Tc’s Compared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34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884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399"/>
            <a:ext cx="8610600" cy="56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Kirpich &amp; Velocity Eq. Tc’s Compared </a:t>
            </a:r>
          </a:p>
        </p:txBody>
      </p:sp>
    </p:spTree>
    <p:extLst>
      <p:ext uri="{BB962C8B-B14F-4D97-AF65-F5344CB8AC3E}">
        <p14:creationId xmlns:p14="http://schemas.microsoft.com/office/powerpoint/2010/main" val="303550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3657600" y="121272"/>
            <a:ext cx="4577235" cy="2287606"/>
            <a:chOff x="576" y="573"/>
            <a:chExt cx="4060" cy="3506"/>
          </a:xfrm>
        </p:grpSpPr>
        <p:sp>
          <p:nvSpPr>
            <p:cNvPr id="9" name="Freeform 51"/>
            <p:cNvSpPr>
              <a:spLocks/>
            </p:cNvSpPr>
            <p:nvPr/>
          </p:nvSpPr>
          <p:spPr bwMode="auto">
            <a:xfrm>
              <a:off x="1931" y="573"/>
              <a:ext cx="2186" cy="1035"/>
            </a:xfrm>
            <a:custGeom>
              <a:avLst/>
              <a:gdLst>
                <a:gd name="T0" fmla="*/ 586 w 2186"/>
                <a:gd name="T1" fmla="*/ 33 h 1035"/>
                <a:gd name="T2" fmla="*/ 376 w 2186"/>
                <a:gd name="T3" fmla="*/ 61 h 1035"/>
                <a:gd name="T4" fmla="*/ 330 w 2186"/>
                <a:gd name="T5" fmla="*/ 79 h 1035"/>
                <a:gd name="T6" fmla="*/ 275 w 2186"/>
                <a:gd name="T7" fmla="*/ 97 h 1035"/>
                <a:gd name="T8" fmla="*/ 74 w 2186"/>
                <a:gd name="T9" fmla="*/ 88 h 1035"/>
                <a:gd name="T10" fmla="*/ 65 w 2186"/>
                <a:gd name="T11" fmla="*/ 363 h 1035"/>
                <a:gd name="T12" fmla="*/ 367 w 2186"/>
                <a:gd name="T13" fmla="*/ 710 h 1035"/>
                <a:gd name="T14" fmla="*/ 394 w 2186"/>
                <a:gd name="T15" fmla="*/ 856 h 1035"/>
                <a:gd name="T16" fmla="*/ 449 w 2186"/>
                <a:gd name="T17" fmla="*/ 875 h 1035"/>
                <a:gd name="T18" fmla="*/ 577 w 2186"/>
                <a:gd name="T19" fmla="*/ 893 h 1035"/>
                <a:gd name="T20" fmla="*/ 1098 w 2186"/>
                <a:gd name="T21" fmla="*/ 975 h 1035"/>
                <a:gd name="T22" fmla="*/ 1226 w 2186"/>
                <a:gd name="T23" fmla="*/ 1003 h 1035"/>
                <a:gd name="T24" fmla="*/ 1308 w 2186"/>
                <a:gd name="T25" fmla="*/ 1030 h 1035"/>
                <a:gd name="T26" fmla="*/ 1930 w 2186"/>
                <a:gd name="T27" fmla="*/ 1021 h 1035"/>
                <a:gd name="T28" fmla="*/ 1985 w 2186"/>
                <a:gd name="T29" fmla="*/ 984 h 1035"/>
                <a:gd name="T30" fmla="*/ 2031 w 2186"/>
                <a:gd name="T31" fmla="*/ 929 h 1035"/>
                <a:gd name="T32" fmla="*/ 2149 w 2186"/>
                <a:gd name="T33" fmla="*/ 774 h 1035"/>
                <a:gd name="T34" fmla="*/ 2186 w 2186"/>
                <a:gd name="T35" fmla="*/ 655 h 1035"/>
                <a:gd name="T36" fmla="*/ 2168 w 2186"/>
                <a:gd name="T37" fmla="*/ 564 h 1035"/>
                <a:gd name="T38" fmla="*/ 2131 w 2186"/>
                <a:gd name="T39" fmla="*/ 518 h 1035"/>
                <a:gd name="T40" fmla="*/ 1893 w 2186"/>
                <a:gd name="T41" fmla="*/ 417 h 1035"/>
                <a:gd name="T42" fmla="*/ 1802 w 2186"/>
                <a:gd name="T43" fmla="*/ 390 h 1035"/>
                <a:gd name="T44" fmla="*/ 1619 w 2186"/>
                <a:gd name="T45" fmla="*/ 363 h 1035"/>
                <a:gd name="T46" fmla="*/ 1509 w 2186"/>
                <a:gd name="T47" fmla="*/ 289 h 1035"/>
                <a:gd name="T48" fmla="*/ 1427 w 2186"/>
                <a:gd name="T49" fmla="*/ 198 h 1035"/>
                <a:gd name="T50" fmla="*/ 888 w 2186"/>
                <a:gd name="T51" fmla="*/ 43 h 1035"/>
                <a:gd name="T52" fmla="*/ 732 w 2186"/>
                <a:gd name="T53" fmla="*/ 15 h 1035"/>
                <a:gd name="T54" fmla="*/ 586 w 2186"/>
                <a:gd name="T55" fmla="*/ 33 h 10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86"/>
                <a:gd name="T85" fmla="*/ 0 h 1035"/>
                <a:gd name="T86" fmla="*/ 2186 w 2186"/>
                <a:gd name="T87" fmla="*/ 1035 h 10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86" h="1035">
                  <a:moveTo>
                    <a:pt x="586" y="33"/>
                  </a:moveTo>
                  <a:cubicBezTo>
                    <a:pt x="440" y="42"/>
                    <a:pt x="470" y="28"/>
                    <a:pt x="376" y="61"/>
                  </a:cubicBezTo>
                  <a:cubicBezTo>
                    <a:pt x="360" y="67"/>
                    <a:pt x="346" y="73"/>
                    <a:pt x="330" y="79"/>
                  </a:cubicBezTo>
                  <a:cubicBezTo>
                    <a:pt x="312" y="85"/>
                    <a:pt x="275" y="97"/>
                    <a:pt x="275" y="97"/>
                  </a:cubicBezTo>
                  <a:cubicBezTo>
                    <a:pt x="208" y="94"/>
                    <a:pt x="141" y="80"/>
                    <a:pt x="74" y="88"/>
                  </a:cubicBezTo>
                  <a:cubicBezTo>
                    <a:pt x="0" y="97"/>
                    <a:pt x="35" y="290"/>
                    <a:pt x="65" y="363"/>
                  </a:cubicBezTo>
                  <a:cubicBezTo>
                    <a:pt x="121" y="499"/>
                    <a:pt x="280" y="595"/>
                    <a:pt x="367" y="710"/>
                  </a:cubicBezTo>
                  <a:cubicBezTo>
                    <a:pt x="376" y="759"/>
                    <a:pt x="372" y="812"/>
                    <a:pt x="394" y="856"/>
                  </a:cubicBezTo>
                  <a:cubicBezTo>
                    <a:pt x="403" y="873"/>
                    <a:pt x="430" y="871"/>
                    <a:pt x="449" y="875"/>
                  </a:cubicBezTo>
                  <a:cubicBezTo>
                    <a:pt x="491" y="884"/>
                    <a:pt x="534" y="887"/>
                    <a:pt x="577" y="893"/>
                  </a:cubicBezTo>
                  <a:cubicBezTo>
                    <a:pt x="753" y="916"/>
                    <a:pt x="922" y="957"/>
                    <a:pt x="1098" y="975"/>
                  </a:cubicBezTo>
                  <a:cubicBezTo>
                    <a:pt x="1141" y="984"/>
                    <a:pt x="1184" y="992"/>
                    <a:pt x="1226" y="1003"/>
                  </a:cubicBezTo>
                  <a:cubicBezTo>
                    <a:pt x="1254" y="1010"/>
                    <a:pt x="1308" y="1030"/>
                    <a:pt x="1308" y="1030"/>
                  </a:cubicBezTo>
                  <a:cubicBezTo>
                    <a:pt x="1515" y="1027"/>
                    <a:pt x="1723" y="1035"/>
                    <a:pt x="1930" y="1021"/>
                  </a:cubicBezTo>
                  <a:cubicBezTo>
                    <a:pt x="1952" y="1020"/>
                    <a:pt x="1985" y="984"/>
                    <a:pt x="1985" y="984"/>
                  </a:cubicBezTo>
                  <a:cubicBezTo>
                    <a:pt x="2036" y="908"/>
                    <a:pt x="1965" y="1011"/>
                    <a:pt x="2031" y="929"/>
                  </a:cubicBezTo>
                  <a:cubicBezTo>
                    <a:pt x="2073" y="877"/>
                    <a:pt x="2103" y="822"/>
                    <a:pt x="2149" y="774"/>
                  </a:cubicBezTo>
                  <a:cubicBezTo>
                    <a:pt x="2165" y="734"/>
                    <a:pt x="2173" y="696"/>
                    <a:pt x="2186" y="655"/>
                  </a:cubicBezTo>
                  <a:cubicBezTo>
                    <a:pt x="2180" y="625"/>
                    <a:pt x="2180" y="593"/>
                    <a:pt x="2168" y="564"/>
                  </a:cubicBezTo>
                  <a:cubicBezTo>
                    <a:pt x="2161" y="546"/>
                    <a:pt x="2144" y="533"/>
                    <a:pt x="2131" y="518"/>
                  </a:cubicBezTo>
                  <a:cubicBezTo>
                    <a:pt x="2058" y="438"/>
                    <a:pt x="1992" y="433"/>
                    <a:pt x="1893" y="417"/>
                  </a:cubicBezTo>
                  <a:cubicBezTo>
                    <a:pt x="1790" y="401"/>
                    <a:pt x="1907" y="418"/>
                    <a:pt x="1802" y="390"/>
                  </a:cubicBezTo>
                  <a:cubicBezTo>
                    <a:pt x="1742" y="374"/>
                    <a:pt x="1680" y="372"/>
                    <a:pt x="1619" y="363"/>
                  </a:cubicBezTo>
                  <a:cubicBezTo>
                    <a:pt x="1577" y="346"/>
                    <a:pt x="1538" y="327"/>
                    <a:pt x="1509" y="289"/>
                  </a:cubicBezTo>
                  <a:cubicBezTo>
                    <a:pt x="1476" y="245"/>
                    <a:pt x="1474" y="228"/>
                    <a:pt x="1427" y="198"/>
                  </a:cubicBezTo>
                  <a:cubicBezTo>
                    <a:pt x="1266" y="94"/>
                    <a:pt x="1075" y="56"/>
                    <a:pt x="888" y="43"/>
                  </a:cubicBezTo>
                  <a:cubicBezTo>
                    <a:pt x="835" y="31"/>
                    <a:pt x="786" y="22"/>
                    <a:pt x="732" y="15"/>
                  </a:cubicBezTo>
                  <a:cubicBezTo>
                    <a:pt x="561" y="24"/>
                    <a:pt x="519" y="0"/>
                    <a:pt x="586" y="3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53000">
                  <a:srgbClr val="E6E6E6"/>
                </a:gs>
                <a:gs pos="81000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ln w="158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chemeClr val="bg1">
                  <a:lumMod val="85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  <a:softEdge rad="25400"/>
            </a:effec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8" name="Text Box 50"/>
            <p:cNvSpPr txBox="1">
              <a:spLocks noChangeArrowheads="1"/>
            </p:cNvSpPr>
            <p:nvPr/>
          </p:nvSpPr>
          <p:spPr bwMode="auto">
            <a:xfrm>
              <a:off x="2064" y="819"/>
              <a:ext cx="19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/>
                <a:t>Precipitation</a:t>
              </a:r>
            </a:p>
          </p:txBody>
        </p:sp>
        <p:grpSp>
          <p:nvGrpSpPr>
            <p:cNvPr id="10" name="Group 57"/>
            <p:cNvGrpSpPr>
              <a:grpSpLocks/>
            </p:cNvGrpSpPr>
            <p:nvPr/>
          </p:nvGrpSpPr>
          <p:grpSpPr bwMode="auto">
            <a:xfrm>
              <a:off x="980" y="1824"/>
              <a:ext cx="3656" cy="1704"/>
              <a:chOff x="980" y="1824"/>
              <a:chExt cx="3656" cy="1704"/>
            </a:xfrm>
          </p:grpSpPr>
          <p:grpSp>
            <p:nvGrpSpPr>
              <p:cNvPr id="21" name="Group 52"/>
              <p:cNvGrpSpPr>
                <a:grpSpLocks/>
              </p:cNvGrpSpPr>
              <p:nvPr/>
            </p:nvGrpSpPr>
            <p:grpSpPr bwMode="auto">
              <a:xfrm>
                <a:off x="980" y="1824"/>
                <a:ext cx="3656" cy="1704"/>
                <a:chOff x="836" y="1344"/>
                <a:chExt cx="3656" cy="1704"/>
              </a:xfrm>
            </p:grpSpPr>
            <p:sp>
              <p:nvSpPr>
                <p:cNvPr id="26" name="AutoShape 3"/>
                <p:cNvSpPr>
                  <a:spLocks noChangeArrowheads="1"/>
                </p:cNvSpPr>
                <p:nvPr/>
              </p:nvSpPr>
              <p:spPr bwMode="auto">
                <a:xfrm rot="1873946">
                  <a:off x="836" y="1800"/>
                  <a:ext cx="3656" cy="1248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 dirty="0"/>
                </a:p>
              </p:txBody>
            </p:sp>
            <p:grpSp>
              <p:nvGrpSpPr>
                <p:cNvPr id="27" name="Group 26"/>
                <p:cNvGrpSpPr>
                  <a:grpSpLocks/>
                </p:cNvGrpSpPr>
                <p:nvPr/>
              </p:nvGrpSpPr>
              <p:grpSpPr bwMode="auto">
                <a:xfrm>
                  <a:off x="1488" y="1344"/>
                  <a:ext cx="1536" cy="1008"/>
                  <a:chOff x="1488" y="1344"/>
                  <a:chExt cx="1536" cy="1008"/>
                </a:xfrm>
              </p:grpSpPr>
              <p:grpSp>
                <p:nvGrpSpPr>
                  <p:cNvPr id="51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488" y="1344"/>
                    <a:ext cx="1104" cy="672"/>
                    <a:chOff x="1488" y="1344"/>
                    <a:chExt cx="1104" cy="672"/>
                  </a:xfrm>
                </p:grpSpPr>
                <p:grpSp>
                  <p:nvGrpSpPr>
                    <p:cNvPr id="63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344"/>
                      <a:ext cx="816" cy="480"/>
                      <a:chOff x="1488" y="1344"/>
                      <a:chExt cx="816" cy="480"/>
                    </a:xfrm>
                  </p:grpSpPr>
                  <p:sp>
                    <p:nvSpPr>
                      <p:cNvPr id="69" name="Line 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70" name="Line 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71" name="Line 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72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1344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6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6" y="1536"/>
                      <a:ext cx="816" cy="480"/>
                      <a:chOff x="1488" y="1344"/>
                      <a:chExt cx="816" cy="480"/>
                    </a:xfrm>
                  </p:grpSpPr>
                  <p:sp>
                    <p:nvSpPr>
                      <p:cNvPr id="65" name="Line 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66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67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6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1344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2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920" y="1680"/>
                    <a:ext cx="1104" cy="672"/>
                    <a:chOff x="1488" y="1344"/>
                    <a:chExt cx="1104" cy="672"/>
                  </a:xfrm>
                </p:grpSpPr>
                <p:grpSp>
                  <p:nvGrpSpPr>
                    <p:cNvPr id="5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344"/>
                      <a:ext cx="816" cy="480"/>
                      <a:chOff x="1488" y="1344"/>
                      <a:chExt cx="816" cy="480"/>
                    </a:xfrm>
                  </p:grpSpPr>
                  <p:sp>
                    <p:nvSpPr>
                      <p:cNvPr id="59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60" name="Line 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61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62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1344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54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6" y="1536"/>
                      <a:ext cx="816" cy="480"/>
                      <a:chOff x="1488" y="1344"/>
                      <a:chExt cx="816" cy="480"/>
                    </a:xfrm>
                  </p:grpSpPr>
                  <p:sp>
                    <p:nvSpPr>
                      <p:cNvPr id="55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56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57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58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1344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28" name="Group 27"/>
                <p:cNvGrpSpPr>
                  <a:grpSpLocks/>
                </p:cNvGrpSpPr>
                <p:nvPr/>
              </p:nvGrpSpPr>
              <p:grpSpPr bwMode="auto">
                <a:xfrm>
                  <a:off x="2365" y="1968"/>
                  <a:ext cx="1379" cy="1008"/>
                  <a:chOff x="1405" y="1344"/>
                  <a:chExt cx="1379" cy="1008"/>
                </a:xfrm>
              </p:grpSpPr>
              <p:grpSp>
                <p:nvGrpSpPr>
                  <p:cNvPr id="29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405" y="1344"/>
                    <a:ext cx="1243" cy="733"/>
                    <a:chOff x="1405" y="1344"/>
                    <a:chExt cx="1243" cy="733"/>
                  </a:xfrm>
                </p:grpSpPr>
                <p:grpSp>
                  <p:nvGrpSpPr>
                    <p:cNvPr id="41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05" y="1344"/>
                      <a:ext cx="899" cy="552"/>
                      <a:chOff x="1405" y="1344"/>
                      <a:chExt cx="899" cy="552"/>
                    </a:xfrm>
                  </p:grpSpPr>
                  <p:sp>
                    <p:nvSpPr>
                      <p:cNvPr id="47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05" y="1608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48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49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50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1344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42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6" y="1584"/>
                      <a:ext cx="872" cy="493"/>
                      <a:chOff x="1488" y="1392"/>
                      <a:chExt cx="872" cy="493"/>
                    </a:xfrm>
                  </p:grpSpPr>
                  <p:sp>
                    <p:nvSpPr>
                      <p:cNvPr id="43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44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45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46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60" y="1597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0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1920" y="1412"/>
                    <a:ext cx="864" cy="940"/>
                    <a:chOff x="1488" y="1076"/>
                    <a:chExt cx="864" cy="940"/>
                  </a:xfrm>
                </p:grpSpPr>
                <p:grpSp>
                  <p:nvGrpSpPr>
                    <p:cNvPr id="31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076"/>
                      <a:ext cx="576" cy="748"/>
                      <a:chOff x="1488" y="1076"/>
                      <a:chExt cx="576" cy="748"/>
                    </a:xfrm>
                  </p:grpSpPr>
                  <p:sp>
                    <p:nvSpPr>
                      <p:cNvPr id="37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8" name="Line 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9" name="Line 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40" name="Line 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07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32" name="Group 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6" y="1584"/>
                      <a:ext cx="576" cy="432"/>
                      <a:chOff x="1488" y="1392"/>
                      <a:chExt cx="576" cy="432"/>
                    </a:xfrm>
                  </p:grpSpPr>
                  <p:sp>
                    <p:nvSpPr>
                      <p:cNvPr id="33" name="Line 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1536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4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76" y="1440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5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64" y="1392"/>
                        <a:ext cx="0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</p:grpSp>
          </p:grpSp>
          <p:sp>
            <p:nvSpPr>
              <p:cNvPr id="22" name="Line 53"/>
              <p:cNvSpPr>
                <a:spLocks noChangeShapeType="1"/>
              </p:cNvSpPr>
              <p:nvPr/>
            </p:nvSpPr>
            <p:spPr bwMode="auto">
              <a:xfrm>
                <a:off x="1680" y="2304"/>
                <a:ext cx="1272" cy="12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" name="Line 54"/>
              <p:cNvSpPr>
                <a:spLocks noChangeShapeType="1"/>
              </p:cNvSpPr>
              <p:nvPr/>
            </p:nvSpPr>
            <p:spPr bwMode="auto">
              <a:xfrm>
                <a:off x="1861" y="2184"/>
                <a:ext cx="1296" cy="12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" name="Line 55"/>
              <p:cNvSpPr>
                <a:spLocks noChangeShapeType="1"/>
              </p:cNvSpPr>
              <p:nvPr/>
            </p:nvSpPr>
            <p:spPr bwMode="auto">
              <a:xfrm>
                <a:off x="2160" y="2112"/>
                <a:ext cx="1296" cy="12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" name="Line 56"/>
              <p:cNvSpPr>
                <a:spLocks noChangeShapeType="1"/>
              </p:cNvSpPr>
              <p:nvPr/>
            </p:nvSpPr>
            <p:spPr bwMode="auto">
              <a:xfrm>
                <a:off x="2448" y="2064"/>
                <a:ext cx="1056" cy="105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11" name="Text Box 58"/>
            <p:cNvSpPr txBox="1">
              <a:spLocks noChangeArrowheads="1"/>
            </p:cNvSpPr>
            <p:nvPr/>
          </p:nvSpPr>
          <p:spPr bwMode="auto">
            <a:xfrm>
              <a:off x="576" y="1440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dirty="0"/>
            </a:p>
          </p:txBody>
        </p:sp>
        <p:sp>
          <p:nvSpPr>
            <p:cNvPr id="12" name="Text Box 60"/>
            <p:cNvSpPr txBox="1">
              <a:spLocks noChangeArrowheads="1"/>
            </p:cNvSpPr>
            <p:nvPr/>
          </p:nvSpPr>
          <p:spPr bwMode="auto">
            <a:xfrm rot="20343260">
              <a:off x="3009" y="3371"/>
              <a:ext cx="1475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en-US" dirty="0">
                  <a:solidFill>
                    <a:srgbClr val="FD03EB"/>
                  </a:solidFill>
                </a:rPr>
                <a:t>Sheet</a:t>
              </a:r>
              <a:r>
                <a:rPr lang="en-US" altLang="en-US" dirty="0">
                  <a:solidFill>
                    <a:schemeClr val="hlink"/>
                  </a:solidFill>
                </a:rPr>
                <a:t> </a:t>
              </a:r>
              <a:r>
                <a:rPr lang="en-US" altLang="en-US" dirty="0">
                  <a:solidFill>
                    <a:srgbClr val="FD03EB"/>
                  </a:solidFill>
                </a:rPr>
                <a:t>Flow</a:t>
              </a:r>
            </a:p>
          </p:txBody>
        </p:sp>
        <p:sp>
          <p:nvSpPr>
            <p:cNvPr id="13" name="Text Box 61"/>
            <p:cNvSpPr txBox="1">
              <a:spLocks noChangeArrowheads="1"/>
            </p:cNvSpPr>
            <p:nvPr/>
          </p:nvSpPr>
          <p:spPr bwMode="auto">
            <a:xfrm rot="20513982">
              <a:off x="1145" y="1429"/>
              <a:ext cx="14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en-US" dirty="0">
                  <a:solidFill>
                    <a:srgbClr val="FD03EB"/>
                  </a:solidFill>
                </a:rPr>
                <a:t>Sheet flow</a:t>
              </a:r>
            </a:p>
          </p:txBody>
        </p:sp>
        <p:sp>
          <p:nvSpPr>
            <p:cNvPr id="14" name="Line 62"/>
            <p:cNvSpPr>
              <a:spLocks noChangeShapeType="1"/>
            </p:cNvSpPr>
            <p:nvPr/>
          </p:nvSpPr>
          <p:spPr bwMode="auto">
            <a:xfrm flipH="1">
              <a:off x="1806" y="2301"/>
              <a:ext cx="11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15" name="Line 63"/>
            <p:cNvSpPr>
              <a:spLocks noChangeShapeType="1"/>
            </p:cNvSpPr>
            <p:nvPr/>
          </p:nvSpPr>
          <p:spPr bwMode="auto">
            <a:xfrm>
              <a:off x="2130" y="268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16" name="Line 64"/>
            <p:cNvSpPr>
              <a:spLocks noChangeShapeType="1"/>
            </p:cNvSpPr>
            <p:nvPr/>
          </p:nvSpPr>
          <p:spPr bwMode="auto">
            <a:xfrm>
              <a:off x="2352" y="2904"/>
              <a:ext cx="0" cy="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17" name="Line 65"/>
            <p:cNvSpPr>
              <a:spLocks noChangeShapeType="1"/>
            </p:cNvSpPr>
            <p:nvPr/>
          </p:nvSpPr>
          <p:spPr bwMode="auto">
            <a:xfrm>
              <a:off x="2640" y="302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3024" y="345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19" name="Text Box 67"/>
            <p:cNvSpPr txBox="1">
              <a:spLocks noChangeArrowheads="1"/>
            </p:cNvSpPr>
            <p:nvPr/>
          </p:nvSpPr>
          <p:spPr bwMode="auto">
            <a:xfrm>
              <a:off x="1488" y="3395"/>
              <a:ext cx="1440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en-US" dirty="0"/>
                <a:t>Infiltration</a:t>
              </a:r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>
              <a:off x="1475" y="3408"/>
              <a:ext cx="960" cy="48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en-US" b="1" dirty="0"/>
            </a:p>
          </p:txBody>
        </p:sp>
      </p:grp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4031" y="206345"/>
            <a:ext cx="4347114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Sheet 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191000"/>
            <a:ext cx="5715000" cy="2743200"/>
          </a:xfrm>
          <a:prstGeom prst="rect">
            <a:avLst/>
          </a:prstGeom>
        </p:spPr>
      </p:pic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31314" y="1142694"/>
            <a:ext cx="4198517" cy="126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A basin unit flow expressed by an implicit channelized flow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(Used in surface &amp; channel flow)</a:t>
            </a: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50104" y="4648244"/>
            <a:ext cx="3378511" cy="779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Manning’s Kinematic Wave Eq.</a:t>
            </a:r>
          </a:p>
        </p:txBody>
      </p:sp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0" y="27432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TR-55 Sheet Flow</a:t>
            </a:r>
            <a:r>
              <a:rPr lang="en-US" dirty="0"/>
              <a:t>—The sheet flow time computed for each area of 			sheet flow that requires the following input data:</a:t>
            </a:r>
            <a:endParaRPr lang="en-US" sz="2000" dirty="0"/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Hydraulic Length</a:t>
            </a:r>
            <a:r>
              <a:rPr lang="en-US" dirty="0"/>
              <a:t>—Defined </a:t>
            </a:r>
            <a:r>
              <a:rPr lang="en-US" b="1" u="sng" dirty="0"/>
              <a:t>flow length </a:t>
            </a:r>
            <a:r>
              <a:rPr lang="en-US" dirty="0"/>
              <a:t>for the sheet flow.</a:t>
            </a:r>
            <a:endParaRPr lang="en-US" sz="2000" dirty="0"/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Manning's n</a:t>
            </a:r>
            <a:r>
              <a:rPr lang="en-US" dirty="0"/>
              <a:t>—Manning's roughness value of the sheet flow.</a:t>
            </a:r>
            <a:endParaRPr lang="en-US" sz="2000" dirty="0"/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Slope</a:t>
            </a:r>
            <a:r>
              <a:rPr lang="en-US" dirty="0"/>
              <a:t>— The defined slope of the sheet flow/catchment.</a:t>
            </a:r>
            <a:endParaRPr 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Kirpich &amp; Velocity Eq. Tc’s Compared </a:t>
            </a:r>
          </a:p>
        </p:txBody>
      </p:sp>
    </p:spTree>
    <p:extLst>
      <p:ext uri="{BB962C8B-B14F-4D97-AF65-F5344CB8AC3E}">
        <p14:creationId xmlns:p14="http://schemas.microsoft.com/office/powerpoint/2010/main" val="742567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64027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NRCS’s  LAG 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882743" cy="5638800"/>
              </a:xfrm>
            </p:spPr>
            <p:txBody>
              <a:bodyPr>
                <a:normAutofit fontScale="77500" lnSpcReduction="20000"/>
              </a:bodyPr>
              <a:lstStyle/>
              <a:p>
                <a:pPr marL="0" lvl="3" indent="0" algn="ctr">
                  <a:buNone/>
                </a:pPr>
                <a:r>
                  <a:rPr lang="en-US" sz="4800" b="1" i="1" dirty="0">
                    <a:solidFill>
                      <a:schemeClr val="tx1"/>
                    </a:solidFill>
                  </a:rPr>
                  <a:t>  </a:t>
                </a:r>
                <a:r>
                  <a:rPr lang="en-US" sz="72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4000" b="1" i="1" baseline="-36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lag</a:t>
                </a:r>
                <a:r>
                  <a:rPr lang="en-US" sz="4000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700" b="1" i="1" spc="1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57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5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sz="5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𝟖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5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5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num>
                                  <m:den>
                                    <m:r>
                                      <a:rPr lang="en-US" sz="5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𝑪𝑵</m:t>
                                    </m:r>
                                  </m:den>
                                </m:f>
                                <m:r>
                                  <a:rPr lang="en-US" sz="57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𝟗</m:t>
                                </m:r>
                              </m:e>
                            </m:d>
                          </m:e>
                          <m:sup>
                            <m: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</m:sup>
                        </m:sSup>
                      </m:num>
                      <m:den>
                        <m:r>
                          <a:rPr lang="en-US" sz="57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𝟏𝟗𝟎𝟎</m:t>
                        </m:r>
                        <m:sSup>
                          <m:sSupPr>
                            <m:ctrlP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7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5700" b="1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  <m:sub>
                                <m:r>
                                  <a:rPr lang="en-US" sz="5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e>
                          <m:sup>
                            <m: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5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sup>
                        </m:sSup>
                      </m:den>
                    </m:f>
                  </m:oMath>
                </a14:m>
                <a:endParaRPr lang="en-US" sz="57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3" indent="0" algn="ctr">
                  <a:buNone/>
                </a:pPr>
                <a:r>
                  <a:rPr lang="en-US" sz="72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T</a:t>
                </a:r>
                <a:r>
                  <a:rPr lang="en-US" sz="4000" b="1" i="1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5400" b="1" i="1" spc="1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libri"/>
                        <a:cs typeface="Times New Roman"/>
                      </a:rPr>
                      <m:t>   </m:t>
                    </m:r>
                    <m:r>
                      <a:rPr lang="en-US" sz="5400" b="1" i="1" spc="1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=</m:t>
                    </m:r>
                    <m:r>
                      <a:rPr lang="en-US" sz="5400" b="1" i="1" spc="10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𝟔𝟎</m:t>
                    </m:r>
                    <m:r>
                      <a:rPr lang="en-US" sz="5400" b="1" i="1" spc="10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54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4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5400" b="1" i="1" baseline="-80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𝒍𝒂𝒈</m:t>
                            </m:r>
                          </m:sub>
                        </m:sSub>
                        <m:r>
                          <a:rPr lang="en-US" sz="5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spc="100" dirty="0">
                    <a:solidFill>
                      <a:schemeClr val="accent2">
                        <a:lumMod val="50000"/>
                      </a:schemeClr>
                    </a:solidFill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pc="10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  <m:d>
                      <m:dPr>
                        <m:ctrlPr>
                          <a:rPr lang="en-US" sz="5400" b="1" i="1" spc="10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400" b="1" i="0" spc="10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𝐈𝐅</m:t>
                        </m:r>
                      </m:e>
                    </m:d>
                    <m:d>
                      <m:dPr>
                        <m:ctrlPr>
                          <a:rPr lang="en-US" sz="5400" b="1" i="1" spc="10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sz="5400" b="1" i="0" spc="10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𝐂𝐅</m:t>
                        </m:r>
                      </m:e>
                    </m:d>
                  </m:oMath>
                </a14:m>
                <a:endParaRPr lang="en-US" sz="5400" b="1" spc="100" dirty="0">
                  <a:solidFill>
                    <a:schemeClr val="accent2">
                      <a:lumMod val="50000"/>
                    </a:schemeClr>
                  </a:solidFill>
                  <a:ea typeface="Calibri"/>
                  <a:cs typeface="Times New Roman"/>
                </a:endParaRPr>
              </a:p>
              <a:p>
                <a:pPr marL="0" lvl="3" indent="0" algn="ctr">
                  <a:lnSpc>
                    <a:spcPct val="40000"/>
                  </a:lnSpc>
                  <a:buNone/>
                </a:pPr>
                <a:r>
                  <a:rPr lang="en-US" sz="5400" baseline="-25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sz="4800" baseline="-25000" dirty="0">
                    <a:solidFill>
                      <a:schemeClr val="accent2">
                        <a:lumMod val="50000"/>
                      </a:schemeClr>
                    </a:solidFill>
                  </a:rPr>
                  <a:t>  </a:t>
                </a:r>
              </a:p>
              <a:p>
                <a:pPr marL="0" lvl="3" indent="0" algn="ctr">
                  <a:buNone/>
                </a:pPr>
                <a:r>
                  <a:rPr lang="en-US" sz="3800" b="1" dirty="0">
                    <a:solidFill>
                      <a:srgbClr val="FF0000"/>
                    </a:solidFill>
                  </a:rPr>
                  <a:t>A T</a:t>
                </a:r>
                <a:r>
                  <a:rPr lang="en-US" sz="3800" b="1" cap="all" baseline="-25000" dirty="0">
                    <a:solidFill>
                      <a:srgbClr val="FF0000"/>
                    </a:solidFill>
                  </a:rPr>
                  <a:t>c</a:t>
                </a:r>
                <a:r>
                  <a:rPr lang="en-US" sz="3800" b="1" dirty="0">
                    <a:solidFill>
                      <a:srgbClr val="FF0000"/>
                    </a:solidFill>
                  </a:rPr>
                  <a:t> equation formed with the basin’s surface data</a:t>
                </a:r>
                <a:r>
                  <a:rPr lang="en-US" sz="3800" baseline="-25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  <a:p>
                <a:pPr marL="0" lvl="3" indent="0" algn="ctr">
                  <a:lnSpc>
                    <a:spcPct val="70000"/>
                  </a:lnSpc>
                  <a:buNone/>
                </a:pPr>
                <a:endParaRPr lang="en-US" sz="4800" baseline="-25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en-US" sz="2800" b="1" i="1" spc="-1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2800" b="1" i="1" spc="-100" baseline="-36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lag</a:t>
                </a:r>
                <a:r>
                  <a:rPr lang="en-US" sz="2800" i="1" spc="-100" dirty="0"/>
                  <a:t>=</a:t>
                </a:r>
                <a:r>
                  <a:rPr lang="en-US" sz="2800" spc="-100" dirty="0"/>
                  <a:t> Lag time (hrs.),    </a:t>
                </a:r>
                <a:r>
                  <a:rPr lang="en-US" sz="2800" b="1" i="1" spc="-100" dirty="0">
                    <a:solidFill>
                      <a:schemeClr val="accent2">
                        <a:lumMod val="50000"/>
                      </a:schemeClr>
                    </a:solidFill>
                  </a:rPr>
                  <a:t>L</a:t>
                </a:r>
                <a:r>
                  <a:rPr lang="en-US" sz="2800" b="1" i="1" spc="-100" baseline="-36000" dirty="0">
                    <a:solidFill>
                      <a:schemeClr val="accent2">
                        <a:lumMod val="50000"/>
                      </a:schemeClr>
                    </a:solidFill>
                  </a:rPr>
                  <a:t>c</a:t>
                </a:r>
                <a:r>
                  <a:rPr lang="en-US" sz="2800" i="1" spc="-100" dirty="0"/>
                  <a:t> = </a:t>
                </a:r>
                <a:r>
                  <a:rPr lang="en-US" sz="2800" spc="-100" dirty="0"/>
                  <a:t>flow path length (ft.)</a:t>
                </a:r>
              </a:p>
              <a:p>
                <a:r>
                  <a:rPr lang="en-US" sz="2800" b="1" i="1" dirty="0">
                    <a:solidFill>
                      <a:schemeClr val="accent2">
                        <a:lumMod val="50000"/>
                      </a:schemeClr>
                    </a:solidFill>
                  </a:rPr>
                  <a:t>Y</a:t>
                </a:r>
                <a:r>
                  <a:rPr lang="en-US" sz="2800" b="1" i="1" baseline="-25000" dirty="0">
                    <a:solidFill>
                      <a:schemeClr val="accent2">
                        <a:lumMod val="50000"/>
                      </a:schemeClr>
                    </a:solidFill>
                  </a:rPr>
                  <a:t>c</a:t>
                </a:r>
                <a:r>
                  <a:rPr lang="en-US" sz="2800" i="1" dirty="0"/>
                  <a:t> =</a:t>
                </a:r>
                <a:r>
                  <a:rPr lang="en-US" sz="2800" dirty="0"/>
                  <a:t> average watershed slope number percent (%)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sz="2800" b="1" i="1" spc="-100" dirty="0">
                    <a:solidFill>
                      <a:schemeClr val="accent2">
                        <a:lumMod val="50000"/>
                      </a:schemeClr>
                    </a:solidFill>
                  </a:rPr>
                  <a:t>T</a:t>
                </a:r>
                <a:r>
                  <a:rPr lang="en-US" sz="2800" b="1" i="1" spc="-100" baseline="-36000" dirty="0">
                    <a:solidFill>
                      <a:schemeClr val="accent2">
                        <a:lumMod val="50000"/>
                      </a:schemeClr>
                    </a:solidFill>
                  </a:rPr>
                  <a:t>c</a:t>
                </a:r>
                <a:r>
                  <a:rPr lang="en-US" sz="2800" i="1" spc="-100" dirty="0">
                    <a:solidFill>
                      <a:schemeClr val="tx1"/>
                    </a:solidFill>
                  </a:rPr>
                  <a:t>=</a:t>
                </a:r>
                <a:r>
                  <a:rPr lang="en-US" sz="2800" spc="-100" dirty="0">
                    <a:solidFill>
                      <a:schemeClr val="tx1"/>
                    </a:solidFill>
                  </a:rPr>
                  <a:t> Time of Concentration (minutes)      </a:t>
                </a:r>
                <a:r>
                  <a:rPr lang="en-US" sz="2800" b="1" i="1" spc="-100" dirty="0">
                    <a:solidFill>
                      <a:schemeClr val="accent2">
                        <a:lumMod val="50000"/>
                      </a:schemeClr>
                    </a:solidFill>
                  </a:rPr>
                  <a:t>IF &amp; CF </a:t>
                </a:r>
                <a:r>
                  <a:rPr lang="en-US" sz="2800" i="1" spc="-100" dirty="0">
                    <a:solidFill>
                      <a:schemeClr val="tx1"/>
                    </a:solidFill>
                  </a:rPr>
                  <a:t>=</a:t>
                </a:r>
                <a:r>
                  <a:rPr lang="en-US" sz="2800" spc="-100" dirty="0">
                    <a:solidFill>
                      <a:schemeClr val="tx1"/>
                    </a:solidFill>
                  </a:rPr>
                  <a:t> FHWA  Adjust. Factors</a:t>
                </a:r>
                <a:r>
                  <a:rPr lang="en-US" sz="2400" spc="-1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900" spc="-1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ts val="2900"/>
                  </a:lnSpc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NRCS lag method was developed by Mockus in 1961 for many conditions from heavy forest, meadows, and paved areas less than 2000 acres.  Referenced by NRCS as a T</a:t>
                </a:r>
                <a:r>
                  <a:rPr lang="en-US" sz="2400" b="1" baseline="-10000" dirty="0">
                    <a:solidFill>
                      <a:schemeClr val="tx1"/>
                    </a:solidFill>
                  </a:rPr>
                  <a:t>C</a:t>
                </a:r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882743" cy="5638800"/>
              </a:xfrm>
              <a:blipFill rotWithShape="0">
                <a:blip r:embed="rId3" cstate="print"/>
                <a:stretch>
                  <a:fillRect l="-892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561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300" y="76200"/>
            <a:ext cx="93726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NRCS Lag &amp; Velocity Tc’s Compared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8200"/>
            <a:ext cx="8686800" cy="58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6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0" y="2852710"/>
            <a:ext cx="4332440" cy="372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26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FHWA (HEC19) Adjustment Factors for NRCS Lag Eq. on imperviousness &amp; channel improvements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54279" y="1372298"/>
                <a:ext cx="9296400" cy="1453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b="1" i="1" smtClean="0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19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9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900" b="1" i="1">
                          <a:latin typeface="Cambria Math" panose="02040503050406030204" pitchFamily="18" charset="0"/>
                        </a:rPr>
                        <m:t>𝐩</m:t>
                      </m:r>
                      <m:d>
                        <m:dPr>
                          <m:ctrlPr>
                            <a:rPr lang="en-US" sz="1900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US" sz="19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sSup>
                                <m:sSupPr>
                                  <m:ctrlPr>
                                    <a:rPr lang="en-US" sz="19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90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9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sSup>
                                <m:sSupPr>
                                  <m:ctrlPr>
                                    <a:rPr lang="en-US" sz="19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𝑪𝑵</m:t>
                              </m:r>
                            </m:e>
                          </m:d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9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sSup>
                                <m:sSupPr>
                                  <m:ctrlPr>
                                    <a:rPr lang="en-US" sz="19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9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𝑪𝑵</m:t>
                                  </m:r>
                                </m:e>
                                <m:sup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9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lang="en-US" sz="19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9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𝑪𝑵</m:t>
                                  </m:r>
                                </m:e>
                                <m:sup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900" b="1" i="1" dirty="0"/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latin typeface="Cambria Math"/>
                      </a:rPr>
                      <m:t>𝐌</m:t>
                    </m:r>
                  </m:oMath>
                </a14:m>
                <a:r>
                  <a:rPr lang="en-US" sz="1800" dirty="0">
                    <a:latin typeface="+mj-lt"/>
                  </a:rPr>
                  <a:t> = NRCS’s adjustment factors on Lag Eq. for percent imperviousness and channel improvements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latin typeface="Cambria Math"/>
                      </a:rPr>
                      <m:t>𝐩</m:t>
                    </m:r>
                  </m:oMath>
                </a14:m>
                <a:r>
                  <a:rPr lang="en-US" dirty="0"/>
                  <a:t> </a:t>
                </a:r>
                <a:r>
                  <a:rPr lang="en-US" sz="1800" dirty="0">
                    <a:latin typeface="+mj-lt"/>
                  </a:rPr>
                  <a:t>= the percent imperviousness or percent of main channels that are hydraulically improved beyond natural conditions.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279" y="1372298"/>
                <a:ext cx="9296400" cy="1453283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r="-131" b="-5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82981"/>
            <a:ext cx="4495800" cy="369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5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2202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b="1" dirty="0">
                <a:solidFill>
                  <a:schemeClr val="tx2"/>
                </a:solidFill>
              </a:rPr>
              <a:t>Lag Imp. &amp; Channel Factors vs. Velocity</a:t>
            </a:r>
            <a:r>
              <a:rPr 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86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167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2202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b="1" dirty="0">
                <a:solidFill>
                  <a:schemeClr val="tx2"/>
                </a:solidFill>
              </a:rPr>
              <a:t>Lag Imp. &amp; Channel Factors vs. Velocity</a:t>
            </a:r>
            <a:r>
              <a:rPr 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300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86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2202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b="1" dirty="0">
                <a:solidFill>
                  <a:schemeClr val="tx2"/>
                </a:solidFill>
              </a:rPr>
              <a:t>Lag Imp. &amp; Channel Factors vs. Velocity</a:t>
            </a:r>
            <a:r>
              <a:rPr 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936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858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FAA’s  T</a:t>
            </a:r>
            <a:r>
              <a:rPr lang="en-US" sz="5400" b="1" cap="small" baseline="-25000" dirty="0">
                <a:solidFill>
                  <a:schemeClr val="tx2"/>
                </a:solidFill>
              </a:rPr>
              <a:t>c</a:t>
            </a:r>
            <a:r>
              <a:rPr lang="en-US" sz="5400" b="1" dirty="0">
                <a:solidFill>
                  <a:schemeClr val="tx2"/>
                </a:solidFill>
              </a:rPr>
              <a:t> 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90600"/>
                <a:ext cx="8610600" cy="5638800"/>
              </a:xfrm>
            </p:spPr>
            <p:txBody>
              <a:bodyPr>
                <a:normAutofit fontScale="85000" lnSpcReduction="20000"/>
              </a:bodyPr>
              <a:lstStyle/>
              <a:p>
                <a:pPr marL="1371600" lvl="3" indent="0">
                  <a:spcBef>
                    <a:spcPts val="1200"/>
                  </a:spcBef>
                  <a:buNone/>
                </a:pPr>
                <a:r>
                  <a:rPr lang="en-US" sz="47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4700" b="1" i="1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sz="47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700" b="1" i="1" spc="10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sz="4700" b="1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4700" b="1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4700" b="1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d>
                      <m:dPr>
                        <m:ctrlP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47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f>
                          <m:fPr>
                            <m:ctrlPr>
                              <a:rPr lang="en-US" sz="4700" b="1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n-US" sz="4700" b="1" i="1">
                                        <a:solidFill>
                                          <a:schemeClr val="accent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4700" b="1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𝟑𝟑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47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:endParaRPr lang="en-US" sz="36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3" indent="0">
                  <a:lnSpc>
                    <a:spcPct val="70000"/>
                  </a:lnSpc>
                  <a:spcBef>
                    <a:spcPts val="0"/>
                  </a:spcBef>
                  <a:buNone/>
                </a:pPr>
                <a:r>
                  <a:rPr lang="en-US" sz="38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800" b="1" dirty="0">
                    <a:solidFill>
                      <a:srgbClr val="FF0000"/>
                    </a:solidFill>
                  </a:rPr>
                  <a:t>A T</a:t>
                </a:r>
                <a:r>
                  <a:rPr lang="en-US" sz="3800" b="1" cap="all" baseline="-25000" dirty="0">
                    <a:solidFill>
                      <a:srgbClr val="FF0000"/>
                    </a:solidFill>
                  </a:rPr>
                  <a:t>c</a:t>
                </a:r>
                <a:r>
                  <a:rPr lang="en-US" sz="3800" b="1" dirty="0">
                    <a:solidFill>
                      <a:srgbClr val="FF0000"/>
                    </a:solidFill>
                  </a:rPr>
                  <a:t> equation formed with basin’s surface data</a:t>
                </a:r>
                <a:r>
                  <a:rPr lang="en-US" sz="3800" b="1" baseline="-250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1371600" lvl="3" indent="0">
                  <a:buNone/>
                </a:pPr>
                <a:endParaRPr lang="en-US" sz="32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6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sz="35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Tc</a:t>
                </a:r>
                <a:r>
                  <a:rPr lang="en-US" sz="3500" i="1" dirty="0"/>
                  <a:t> =</a:t>
                </a:r>
                <a:r>
                  <a:rPr lang="en-US" sz="3500" dirty="0"/>
                  <a:t> minutes,   </a:t>
                </a:r>
                <a:r>
                  <a:rPr lang="en-US" sz="35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Lc</a:t>
                </a:r>
                <a:r>
                  <a:rPr lang="en-US" sz="3500" i="1" dirty="0"/>
                  <a:t> = </a:t>
                </a:r>
                <a:r>
                  <a:rPr lang="en-US" sz="3500" dirty="0"/>
                  <a:t>flow path length (ft.)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sz="35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Sc</a:t>
                </a:r>
                <a:r>
                  <a:rPr lang="en-US" sz="3500" i="1" dirty="0"/>
                  <a:t> =</a:t>
                </a:r>
                <a:r>
                  <a:rPr lang="en-US" sz="3500" dirty="0"/>
                  <a:t> flow path slope in (% full number) </a:t>
                </a:r>
              </a:p>
              <a:p>
                <a:pPr marL="0" indent="0">
                  <a:buNone/>
                </a:pPr>
                <a:r>
                  <a:rPr lang="en-US" sz="3600" b="1" i="1" dirty="0">
                    <a:solidFill>
                      <a:srgbClr val="FFFF00"/>
                    </a:solidFill>
                  </a:rPr>
                  <a:t>   </a:t>
                </a:r>
                <a:r>
                  <a:rPr lang="en-US" sz="36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5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sz="3500" b="1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500" i="1" dirty="0"/>
                  <a:t>=</a:t>
                </a:r>
                <a:r>
                  <a:rPr lang="en-US" sz="3500" b="1" dirty="0"/>
                  <a:t> </a:t>
                </a:r>
                <a:r>
                  <a:rPr lang="en-US" sz="3500" dirty="0"/>
                  <a:t>Rational Runoff  Coefficient</a:t>
                </a: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3000" dirty="0"/>
              </a:p>
              <a:p>
                <a:r>
                  <a:rPr lang="en-US" sz="2800" dirty="0"/>
                  <a:t>Developed from airfield drainage with data assembled by USACE. It is frequently used on urban watersheds.</a:t>
                </a:r>
              </a:p>
              <a:p>
                <a:r>
                  <a:rPr lang="en-US" sz="2800" dirty="0"/>
                  <a:t>This equation was developed in an environment of primarily sheet &amp; shallow flow, low slopes, higher impervious surfaces, and on small drainage basins.</a:t>
                </a: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90600"/>
                <a:ext cx="8610600" cy="5638800"/>
              </a:xfrm>
              <a:blipFill rotWithShape="0">
                <a:blip r:embed="rId3" cstate="print"/>
                <a:stretch>
                  <a:fillRect l="-920" t="-865" r="-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185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FAA T</a:t>
            </a:r>
            <a:r>
              <a:rPr lang="en-US" b="1" cap="all" baseline="-25000" dirty="0">
                <a:solidFill>
                  <a:schemeClr val="tx2"/>
                </a:solidFill>
              </a:rPr>
              <a:t>c</a:t>
            </a:r>
            <a:r>
              <a:rPr lang="en-US" b="1" dirty="0">
                <a:solidFill>
                  <a:schemeClr val="tx2"/>
                </a:solidFill>
              </a:rPr>
              <a:t>  vs. Velocity T</a:t>
            </a:r>
            <a:r>
              <a:rPr lang="en-US" b="1" cap="all" baseline="-25000" dirty="0">
                <a:solidFill>
                  <a:schemeClr val="tx2"/>
                </a:solidFill>
              </a:rPr>
              <a:t>c</a:t>
            </a:r>
            <a:r>
              <a:rPr lang="en-US" b="1" dirty="0">
                <a:solidFill>
                  <a:schemeClr val="tx2"/>
                </a:solidFill>
              </a:rPr>
              <a:t>’s Compared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10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1219200"/>
            <a:ext cx="256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No Channelization Factor</a:t>
            </a:r>
          </a:p>
        </p:txBody>
      </p:sp>
    </p:spTree>
    <p:extLst>
      <p:ext uri="{BB962C8B-B14F-4D97-AF65-F5344CB8AC3E}">
        <p14:creationId xmlns:p14="http://schemas.microsoft.com/office/powerpoint/2010/main" val="822026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4700" b="1" dirty="0"/>
              <a:t>Small Watershed Runoff Response</a:t>
            </a:r>
            <a:r>
              <a:rPr 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4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1816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800" dirty="0">
              <a:solidFill>
                <a:srgbClr val="0033CC"/>
              </a:solidFill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T</a:t>
            </a:r>
            <a:r>
              <a:rPr lang="en-US" sz="3800" cap="all" baseline="-25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</a:t>
            </a: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 comparison graphs between the velocity equations and channelized empirical equations convey a systematic intersect for each related surface coefficient.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endParaRPr lang="en-US" sz="3800" dirty="0"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Empirical equations provide a lower T</a:t>
            </a:r>
            <a:r>
              <a:rPr lang="en-US" sz="3800" cap="all" baseline="-25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</a:t>
            </a: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 in short flow paths while velocity equations for a same flow path exhibits a higher T</a:t>
            </a:r>
            <a:r>
              <a:rPr lang="en-US" sz="3800" cap="all" baseline="-25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</a:t>
            </a: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.  Empirical equations calculate higher T</a:t>
            </a:r>
            <a:r>
              <a:rPr lang="en-US" sz="3800" cap="all" baseline="-25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</a:t>
            </a: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’s on longer basin flow paths while velocity equations assess a reduced time for the same longer flow path.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endParaRPr lang="en-US" sz="3800" b="1" dirty="0">
              <a:solidFill>
                <a:srgbClr val="0033CC"/>
              </a:solidFill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Runoff time on small basins exhibits a transformation from a “surface” attribute flow dominance to a “channel” attribute flow dominance.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3800" dirty="0">
              <a:solidFill>
                <a:srgbClr val="0033CC"/>
              </a:solidFill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rgbClr val="0033CC"/>
              </a:solidFill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rgbClr val="0033CC"/>
                </a:solidFill>
              </a:rPr>
              <a:t>            </a:t>
            </a:r>
            <a:r>
              <a:rPr lang="en-US" sz="4500" b="1" dirty="0">
                <a:solidFill>
                  <a:srgbClr val="FF0000"/>
                </a:solidFill>
              </a:rPr>
              <a:t>TOC - Timing Outside Channel       </a:t>
            </a:r>
            <a:r>
              <a:rPr lang="en-US" sz="4500" b="1" dirty="0">
                <a:solidFill>
                  <a:schemeClr val="accent1"/>
                </a:solidFill>
              </a:rPr>
              <a:t>TIC - Timing Inside Channel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0033CC"/>
              </a:solidFill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  <a:p>
            <a:r>
              <a:rPr lang="en-US" sz="4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Consider a predictable T</a:t>
            </a:r>
            <a:r>
              <a:rPr lang="en-US" sz="4000" baseline="-2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</a:t>
            </a:r>
            <a:r>
              <a:rPr lang="en-US" sz="4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 equation for known observations of related T</a:t>
            </a:r>
            <a:r>
              <a:rPr lang="en-US" sz="4000" baseline="-2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c</a:t>
            </a:r>
            <a:r>
              <a:rPr lang="en-US" sz="4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 equations in multi-surfaced watersheds from recently acquired graphs.</a:t>
            </a:r>
            <a:endParaRPr lang="en-US" sz="4000" dirty="0">
              <a:solidFill>
                <a:schemeClr val="accent3">
                  <a:lumMod val="75000"/>
                </a:schemeClr>
              </a:solidFill>
              <a:uFill>
                <a:solidFill>
                  <a:srgbClr val="FD03EB"/>
                </a:solidFill>
              </a:u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0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696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130175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dirty="0">
                <a:effectLst/>
              </a:rPr>
              <a:t>Combined  for a 2% Slope Watershed </a:t>
            </a:r>
          </a:p>
        </p:txBody>
      </p:sp>
      <p:sp>
        <p:nvSpPr>
          <p:cNvPr id="11" name="Right Arrow 10"/>
          <p:cNvSpPr/>
          <p:nvPr/>
        </p:nvSpPr>
        <p:spPr bwMode="auto">
          <a:xfrm rot="9823815">
            <a:off x="3274695" y="4824046"/>
            <a:ext cx="1252459" cy="484632"/>
          </a:xfrm>
          <a:prstGeom prst="rightArrow">
            <a:avLst>
              <a:gd name="adj1" fmla="val 48578"/>
              <a:gd name="adj2" fmla="val 9074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8752702">
            <a:off x="2840256" y="3657966"/>
            <a:ext cx="1252459" cy="484632"/>
          </a:xfrm>
          <a:prstGeom prst="rightArrow">
            <a:avLst>
              <a:gd name="adj1" fmla="val 48578"/>
              <a:gd name="adj2" fmla="val 9074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734201"/>
            <a:ext cx="2298071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</a:rPr>
              <a:t>Dominated by</a:t>
            </a:r>
          </a:p>
          <a:p>
            <a:r>
              <a:rPr lang="en-US" sz="3980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</a:rPr>
              <a:t> T O C</a:t>
            </a:r>
          </a:p>
        </p:txBody>
      </p:sp>
      <p:sp>
        <p:nvSpPr>
          <p:cNvPr id="6" name="Right Arrow 5"/>
          <p:cNvSpPr/>
          <p:nvPr/>
        </p:nvSpPr>
        <p:spPr bwMode="auto">
          <a:xfrm rot="21176877">
            <a:off x="6828078" y="4037953"/>
            <a:ext cx="1296036" cy="484632"/>
          </a:xfrm>
          <a:prstGeom prst="rightArrow">
            <a:avLst>
              <a:gd name="adj1" fmla="val 48578"/>
              <a:gd name="adj2" fmla="val 9074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1312" y="2540942"/>
            <a:ext cx="2298071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chemeClr val="accent1"/>
                </a:solidFill>
                <a:uFill>
                  <a:solidFill>
                    <a:schemeClr val="bg1"/>
                  </a:solidFill>
                </a:uFill>
              </a:rPr>
              <a:t>Dominated by</a:t>
            </a:r>
          </a:p>
          <a:p>
            <a:r>
              <a:rPr lang="en-US" sz="3980" dirty="0">
                <a:solidFill>
                  <a:schemeClr val="accent1"/>
                </a:solidFill>
                <a:uFill>
                  <a:solidFill>
                    <a:srgbClr val="05FB1C"/>
                  </a:solidFill>
                </a:uFill>
              </a:rPr>
              <a:t> </a:t>
            </a:r>
            <a:r>
              <a:rPr lang="en-US" sz="3980" dirty="0">
                <a:solidFill>
                  <a:schemeClr val="accent1"/>
                </a:solidFill>
                <a:uFill>
                  <a:solidFill>
                    <a:schemeClr val="bg1"/>
                  </a:solidFill>
                </a:uFill>
              </a:rPr>
              <a:t>T I C</a:t>
            </a:r>
          </a:p>
        </p:txBody>
      </p:sp>
      <p:sp>
        <p:nvSpPr>
          <p:cNvPr id="5" name="Right Arrow 4"/>
          <p:cNvSpPr/>
          <p:nvPr/>
        </p:nvSpPr>
        <p:spPr bwMode="auto">
          <a:xfrm rot="20439155">
            <a:off x="6213702" y="1521625"/>
            <a:ext cx="1373293" cy="484632"/>
          </a:xfrm>
          <a:prstGeom prst="rightArrow">
            <a:avLst>
              <a:gd name="adj1" fmla="val 48578"/>
              <a:gd name="adj2" fmla="val 9074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36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8" y="838200"/>
            <a:ext cx="8653945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87086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dirty="0">
                <a:effectLst/>
              </a:rPr>
              <a:t>Combined  for a 10% Slope Watershed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3600" y="2362200"/>
            <a:ext cx="2298071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chemeClr val="accent1"/>
                </a:solidFill>
                <a:uFill>
                  <a:solidFill>
                    <a:schemeClr val="bg1"/>
                  </a:solidFill>
                </a:uFill>
              </a:rPr>
              <a:t>Dominated by</a:t>
            </a:r>
          </a:p>
          <a:p>
            <a:r>
              <a:rPr lang="en-US" sz="3980" dirty="0">
                <a:solidFill>
                  <a:schemeClr val="accent1"/>
                </a:solidFill>
                <a:uFill>
                  <a:solidFill>
                    <a:srgbClr val="05FB1C"/>
                  </a:solidFill>
                </a:uFill>
              </a:rPr>
              <a:t> </a:t>
            </a:r>
            <a:r>
              <a:rPr lang="en-US" sz="3980" dirty="0">
                <a:solidFill>
                  <a:schemeClr val="accent1"/>
                </a:solidFill>
                <a:uFill>
                  <a:solidFill>
                    <a:schemeClr val="bg1"/>
                  </a:solidFill>
                </a:uFill>
              </a:rPr>
              <a:t>T I C</a:t>
            </a:r>
          </a:p>
        </p:txBody>
      </p:sp>
      <p:sp>
        <p:nvSpPr>
          <p:cNvPr id="6" name="Right Arrow 5"/>
          <p:cNvSpPr/>
          <p:nvPr/>
        </p:nvSpPr>
        <p:spPr bwMode="auto">
          <a:xfrm rot="21269365">
            <a:off x="6573474" y="4633109"/>
            <a:ext cx="1296036" cy="484632"/>
          </a:xfrm>
          <a:prstGeom prst="rightArrow">
            <a:avLst>
              <a:gd name="adj1" fmla="val 48578"/>
              <a:gd name="adj2" fmla="val 9074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9899044">
            <a:off x="2098798" y="5029399"/>
            <a:ext cx="1252459" cy="484632"/>
          </a:xfrm>
          <a:prstGeom prst="rightArrow">
            <a:avLst>
              <a:gd name="adj1" fmla="val 48578"/>
              <a:gd name="adj2" fmla="val 9074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normalizeH="0" baseline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9412" y="3627444"/>
            <a:ext cx="2298071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</a:rPr>
              <a:t>Dominated by</a:t>
            </a:r>
          </a:p>
          <a:p>
            <a:r>
              <a:rPr lang="en-US" sz="3980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</a:rPr>
              <a:t> T O C</a:t>
            </a:r>
          </a:p>
        </p:txBody>
      </p:sp>
    </p:spTree>
    <p:extLst>
      <p:ext uri="{BB962C8B-B14F-4D97-AF65-F5344CB8AC3E}">
        <p14:creationId xmlns:p14="http://schemas.microsoft.com/office/powerpoint/2010/main" val="2334239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Unified T</a:t>
            </a:r>
            <a:r>
              <a:rPr lang="en-US" sz="4000" b="1" cap="all" baseline="-25000" dirty="0">
                <a:solidFill>
                  <a:schemeClr val="tx2"/>
                </a:solidFill>
              </a:rPr>
              <a:t>c</a:t>
            </a:r>
            <a:r>
              <a:rPr lang="en-US" sz="4000" b="1" dirty="0">
                <a:solidFill>
                  <a:schemeClr val="tx2"/>
                </a:solidFill>
              </a:rPr>
              <a:t> Equation with Channelization using % Impervious Surface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84922" y="1371600"/>
                <a:ext cx="8839200" cy="5486400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US" sz="6600" b="1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6600" b="1" i="1" dirty="0">
                    <a:solidFill>
                      <a:srgbClr val="0070C0"/>
                    </a:solidFill>
                  </a:rPr>
                  <a:t>T</a:t>
                </a:r>
                <a:r>
                  <a:rPr lang="en-US" sz="6600" b="1" i="1" baseline="-25000" dirty="0">
                    <a:solidFill>
                      <a:srgbClr val="0070C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6600" b="1" i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6600" b="1" i="0" spc="200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  <m:t> − </m:t>
                        </m:r>
                        <m: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  <m:t>𝒊</m:t>
                        </m:r>
                      </m:num>
                      <m:den>
                        <m:rad>
                          <m:radPr>
                            <m:ctrlPr>
                              <a:rPr lang="en-US" sz="6600" b="1" i="1" spc="20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a:rPr lang="en-US" sz="6600" b="1" i="1" spc="20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𝟑</m:t>
                            </m:r>
                          </m:deg>
                          <m:e>
                            <m:r>
                              <a:rPr lang="en-US" sz="6600" b="1" i="1" spc="20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</m:rad>
                        <m:r>
                          <a:rPr lang="en-US" sz="6600" b="1" i="1" spc="200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6600" b="1" i="1" spc="20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600" b="1" i="1" spc="20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6600" b="1" i="1" spc="20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en-US" sz="6600" b="1" i="1" spc="20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6600" b="1" i="1" spc="200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𝟓</m:t>
                                </m:r>
                              </m:num>
                              <m:den>
                                <m:r>
                                  <a:rPr lang="en-US" sz="6600" b="1" i="1" spc="20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den>
                            </m:f>
                            <m:r>
                              <a:rPr lang="en-US" sz="6600" b="1" i="1" spc="20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 + </m:t>
                            </m:r>
                            <m:f>
                              <m:fPr>
                                <m:ctrlPr>
                                  <a:rPr lang="en-US" sz="6600" b="1" i="1" spc="20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6600" b="1" i="1" spc="20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ad>
                                  <m:radPr>
                                    <m:ctrlPr>
                                      <a:rPr lang="en-US" sz="6600" b="1" i="1" spc="200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US" sz="6600" b="1" i="1" spc="200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𝟒</m:t>
                                    </m:r>
                                  </m:deg>
                                  <m:e>
                                    <m:r>
                                      <a:rPr lang="en-US" sz="6600" b="1" i="1" spc="200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  <m:r>
                                      <a:rPr lang="en-US" sz="6600" b="1" i="1" spc="200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6600" b="1" i="1" spc="200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en-US" sz="6600" b="1" i="1" spc="20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6600" b="1" spc="2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ts val="125"/>
                  </a:lnSpc>
                  <a:spcBef>
                    <a:spcPts val="0"/>
                  </a:spcBef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 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r>
                  <a:rPr lang="en-US" sz="3600" b="1" i="1" dirty="0">
                    <a:solidFill>
                      <a:srgbClr val="0070C0"/>
                    </a:solidFill>
                  </a:rPr>
                  <a:t>T</a:t>
                </a:r>
                <a:r>
                  <a:rPr lang="en-US" sz="3600" b="1" baseline="-25000" dirty="0">
                    <a:solidFill>
                      <a:srgbClr val="0070C0"/>
                    </a:solidFill>
                  </a:rPr>
                  <a:t>c</a:t>
                </a:r>
                <a:r>
                  <a:rPr lang="en-US" sz="36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Time of Concentration (minutes)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𝑳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Length of Flow Path (feet)</a:t>
                </a: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𝒊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 </a:t>
                </a:r>
                <a:r>
                  <a:rPr lang="en-US" b="1" dirty="0">
                    <a:solidFill>
                      <a:schemeClr val="tx1"/>
                    </a:solidFill>
                  </a:rPr>
                  <a:t>=  % </a:t>
                </a:r>
                <a:r>
                  <a:rPr lang="en-US" dirty="0">
                    <a:solidFill>
                      <a:schemeClr val="tx1"/>
                    </a:solidFill>
                  </a:rPr>
                  <a:t>Impervious Surface (</a:t>
                </a:r>
                <a:r>
                  <a:rPr lang="en-US" sz="2800" dirty="0">
                    <a:solidFill>
                      <a:schemeClr val="tx1"/>
                    </a:solidFill>
                  </a:rPr>
                  <a:t>decimal format)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𝒔</m:t>
                    </m:r>
                  </m:oMath>
                </a14:m>
                <a:r>
                  <a:rPr lang="en-US" sz="3600" b="1" i="1" baseline="-25000" dirty="0">
                    <a:solidFill>
                      <a:schemeClr val="tx1"/>
                    </a:solidFill>
                  </a:rPr>
                  <a:t>  </a:t>
                </a:r>
                <a:r>
                  <a:rPr lang="en-US" b="1" dirty="0">
                    <a:solidFill>
                      <a:schemeClr val="tx1"/>
                    </a:solidFill>
                  </a:rPr>
                  <a:t>=  %</a:t>
                </a:r>
                <a:r>
                  <a:rPr lang="en-US" dirty="0">
                    <a:solidFill>
                      <a:schemeClr val="tx1"/>
                    </a:solidFill>
                  </a:rPr>
                  <a:t> Slope of Flow Path (d</a:t>
                </a:r>
                <a:r>
                  <a:rPr lang="en-US" sz="2800" dirty="0">
                    <a:solidFill>
                      <a:schemeClr val="tx1"/>
                    </a:solidFill>
                  </a:rPr>
                  <a:t>ecimal format)</a:t>
                </a:r>
                <a:endParaRPr lang="en-US" sz="3600" b="1" dirty="0">
                  <a:solidFill>
                    <a:srgbClr val="0070C0"/>
                  </a:solidFill>
                </a:endParaRPr>
              </a:p>
              <a:p>
                <a:pPr lvl="0">
                  <a:buClr>
                    <a:srgbClr val="0070C0"/>
                  </a:buClr>
                </a:pPr>
                <a:r>
                  <a:rPr lang="en-US" sz="2800" dirty="0">
                    <a:solidFill>
                      <a:srgbClr val="0070C0"/>
                    </a:solidFill>
                  </a:rPr>
                  <a:t>Equation Limits:   1</a:t>
                </a:r>
                <a:r>
                  <a:rPr lang="en-US" sz="2800" dirty="0">
                    <a:solidFill>
                      <a:schemeClr val="tx1"/>
                    </a:solidFill>
                  </a:rPr>
                  <a:t> to </a:t>
                </a:r>
                <a:r>
                  <a:rPr lang="en-US" sz="2800" dirty="0">
                    <a:solidFill>
                      <a:srgbClr val="0070C0"/>
                    </a:solidFill>
                  </a:rPr>
                  <a:t>325</a:t>
                </a:r>
                <a:r>
                  <a:rPr lang="en-US" sz="2800" dirty="0">
                    <a:solidFill>
                      <a:schemeClr val="tx1"/>
                    </a:solidFill>
                  </a:rPr>
                  <a:t> acres of drainage basin				      	</a:t>
                </a:r>
                <a:r>
                  <a:rPr lang="en-US" sz="2800" dirty="0">
                    <a:solidFill>
                      <a:srgbClr val="0070C0"/>
                    </a:solidFill>
                  </a:rPr>
                  <a:t>1</a:t>
                </a:r>
                <a:r>
                  <a:rPr lang="en-US" sz="2800" dirty="0">
                    <a:solidFill>
                      <a:schemeClr val="tx1"/>
                    </a:solidFill>
                  </a:rPr>
                  <a:t> to </a:t>
                </a:r>
                <a:r>
                  <a:rPr lang="en-US" sz="2800" dirty="0">
                    <a:solidFill>
                      <a:srgbClr val="0070C0"/>
                    </a:solidFill>
                  </a:rPr>
                  <a:t>12</a:t>
                </a:r>
                <a:r>
                  <a:rPr lang="en-US" sz="2800" dirty="0">
                    <a:solidFill>
                      <a:schemeClr val="tx1"/>
                    </a:solidFill>
                  </a:rPr>
                  <a:t> percent slope of flow path			       	      	</a:t>
                </a:r>
                <a:r>
                  <a:rPr lang="en-US" sz="2800" dirty="0">
                    <a:solidFill>
                      <a:srgbClr val="0070C0"/>
                    </a:solidFill>
                  </a:rPr>
                  <a:t>1</a:t>
                </a:r>
                <a:r>
                  <a:rPr lang="en-US" sz="2800" dirty="0">
                    <a:solidFill>
                      <a:schemeClr val="tx1"/>
                    </a:solidFill>
                  </a:rPr>
                  <a:t> to </a:t>
                </a:r>
                <a:r>
                  <a:rPr lang="en-US" sz="2800" dirty="0">
                    <a:solidFill>
                      <a:srgbClr val="0070C0"/>
                    </a:solidFill>
                  </a:rPr>
                  <a:t>99</a:t>
                </a:r>
                <a:r>
                  <a:rPr lang="en-US" sz="2800" dirty="0">
                    <a:solidFill>
                      <a:schemeClr val="tx1"/>
                    </a:solidFill>
                  </a:rPr>
                  <a:t> percent impervious surface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922" y="1371600"/>
                <a:ext cx="8839200" cy="5486400"/>
              </a:xfrm>
              <a:blipFill rotWithShape="0">
                <a:blip r:embed="rId2" cstate="print"/>
                <a:stretch>
                  <a:fillRect l="-1655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530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28574"/>
            <a:ext cx="9107714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dirty="0">
                <a:effectLst/>
              </a:rPr>
              <a:t>UTC Eq.  vs. Lag, Kirpich, &amp; Velocity Curves </a:t>
            </a:r>
            <a:r>
              <a:rPr lang="en-US" sz="4000" dirty="0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4400"/>
            <a:ext cx="8686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65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28574"/>
            <a:ext cx="9107714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dirty="0">
                <a:effectLst/>
              </a:rPr>
              <a:t>UTC Eq.  vs. Lag, Kirpich, &amp; Velocity Curves</a:t>
            </a:r>
            <a:r>
              <a:rPr lang="en-US" sz="4000" dirty="0"/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782768"/>
            <a:ext cx="8610600" cy="58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65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28574"/>
            <a:ext cx="9107714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dirty="0">
                <a:effectLst/>
              </a:rPr>
              <a:t>UTC Eq.  vs. Lag, Kirpich, &amp; Velocity Curves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3394"/>
            <a:ext cx="8610600" cy="5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9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27435" cy="110655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Unified T</a:t>
            </a:r>
            <a:r>
              <a:rPr lang="en-US" sz="4000" b="1" cap="all" baseline="-25000" dirty="0">
                <a:solidFill>
                  <a:schemeClr val="tx2"/>
                </a:solidFill>
              </a:rPr>
              <a:t>c</a:t>
            </a:r>
            <a:r>
              <a:rPr lang="en-US" sz="4000" b="1" dirty="0">
                <a:solidFill>
                  <a:schemeClr val="tx2"/>
                </a:solidFill>
              </a:rPr>
              <a:t> Equation with Channelization using CN Values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9635" y="1371600"/>
                <a:ext cx="9067800" cy="5638800"/>
              </a:xfrm>
            </p:spPr>
            <p:txBody>
              <a:bodyPr>
                <a:normAutofit lnSpcReduction="10000"/>
              </a:bodyPr>
              <a:lstStyle/>
              <a:p>
                <a:pPr marL="457200" lvl="1" indent="0">
                  <a:buNone/>
                </a:pPr>
                <a:r>
                  <a:rPr lang="en-US" sz="4400" b="1" i="1" dirty="0">
                    <a:solidFill>
                      <a:srgbClr val="FFFF00"/>
                    </a:solidFill>
                  </a:rPr>
                  <a:t>	</a:t>
                </a:r>
                <a:r>
                  <a:rPr lang="en-US" sz="4400" b="1" i="1" dirty="0">
                    <a:solidFill>
                      <a:schemeClr val="tx1"/>
                    </a:solidFill>
                  </a:rPr>
                  <a:t>  </a:t>
                </a:r>
                <a:r>
                  <a:rPr lang="en-US" sz="6600" b="1" i="1" dirty="0">
                    <a:solidFill>
                      <a:srgbClr val="0070C0"/>
                    </a:solidFill>
                  </a:rPr>
                  <a:t>T</a:t>
                </a:r>
                <a:r>
                  <a:rPr lang="en-US" sz="6600" b="1" i="1" baseline="-25000" dirty="0">
                    <a:solidFill>
                      <a:srgbClr val="0070C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6000" b="1" i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6000" b="1" i="0" spc="20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𝟏𝟎𝟐</m:t>
                        </m:r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𝑪𝑵</m:t>
                        </m:r>
                        <m:r>
                          <m:rPr>
                            <m:sty m:val="p"/>
                          </m:rPr>
                          <a:rPr lang="en-US" sz="6000" b="0" i="0" baseline="-200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avg</m:t>
                        </m:r>
                      </m:num>
                      <m:den>
                        <m:rad>
                          <m:radPr>
                            <m:ctrlP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𝟑</m:t>
                            </m:r>
                          </m:deg>
                          <m:e>
                            <m: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</m:rad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𝟔𝟓</m:t>
                                </m:r>
                                <m: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𝟎𝟎</m:t>
                                </m:r>
                              </m:num>
                              <m:den>
                                <m: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den>
                            </m:f>
                            <m: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 +</m:t>
                            </m:r>
                            <m:r>
                              <a:rPr lang="en-US" sz="6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6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ad>
                              <m:radPr>
                                <m:ctrlP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>
                                <m:r>
                                  <a:rPr lang="en-US" sz="6000" b="1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𝟒</m:t>
                                </m:r>
                              </m:deg>
                              <m:e>
                                <m: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𝒔</m:t>
                                </m:r>
                                <m: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e>
                            </m:rad>
                          </m:e>
                        </m:d>
                      </m:den>
                    </m:f>
                  </m:oMath>
                </a14:m>
                <a:endParaRPr lang="en-US" sz="6000" b="1" spc="2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ts val="125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 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r>
                  <a:rPr lang="en-US" sz="3600" b="1" i="1" dirty="0">
                    <a:solidFill>
                      <a:srgbClr val="0070C0"/>
                    </a:solidFill>
                  </a:rPr>
                  <a:t>T</a:t>
                </a:r>
                <a:r>
                  <a:rPr lang="en-US" sz="3600" b="1" baseline="-25000" dirty="0">
                    <a:solidFill>
                      <a:srgbClr val="0070C0"/>
                    </a:solidFill>
                  </a:rPr>
                  <a:t>c</a:t>
                </a:r>
                <a:r>
                  <a:rPr lang="en-US" sz="36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Time of Concentration (minutes)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𝑳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Length of Flow Path (feet)</a:t>
                </a: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𝑪𝑵</m:t>
                    </m:r>
                    <m:r>
                      <m:rPr>
                        <m:sty m:val="p"/>
                      </m:rPr>
                      <a:rPr lang="en-US" sz="3600" b="0" i="0" baseline="-20000" smtClean="0">
                        <a:solidFill>
                          <a:srgbClr val="0070C0"/>
                        </a:solidFill>
                        <a:latin typeface="Cambria Math"/>
                      </a:rPr>
                      <m:t>avg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NRCS’s Average Runoff Curve Number </a:t>
                </a: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𝒔</m:t>
                    </m:r>
                  </m:oMath>
                </a14:m>
                <a:r>
                  <a:rPr lang="en-US" sz="3600" b="1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%</a:t>
                </a:r>
                <a:r>
                  <a:rPr lang="en-US" dirty="0">
                    <a:solidFill>
                      <a:schemeClr val="tx1"/>
                    </a:solidFill>
                  </a:rPr>
                  <a:t> Slope of Flow Path (d</a:t>
                </a:r>
                <a:r>
                  <a:rPr lang="en-US" sz="2800" dirty="0">
                    <a:solidFill>
                      <a:schemeClr val="tx1"/>
                    </a:solidFill>
                  </a:rPr>
                  <a:t>ecimal format)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0">
                  <a:buClr>
                    <a:srgbClr val="0070C0"/>
                  </a:buClr>
                </a:pPr>
                <a:r>
                  <a:rPr lang="en-US" sz="2800" dirty="0">
                    <a:solidFill>
                      <a:srgbClr val="0070C0"/>
                    </a:solidFill>
                  </a:rPr>
                  <a:t>Equation Limits:      1</a:t>
                </a:r>
                <a:r>
                  <a:rPr lang="en-US" sz="2800" dirty="0">
                    <a:solidFill>
                      <a:schemeClr val="tx1"/>
                    </a:solidFill>
                  </a:rPr>
                  <a:t> to </a:t>
                </a:r>
                <a:r>
                  <a:rPr lang="en-US" sz="2800" dirty="0">
                    <a:solidFill>
                      <a:srgbClr val="0070C0"/>
                    </a:solidFill>
                  </a:rPr>
                  <a:t>350</a:t>
                </a:r>
                <a:r>
                  <a:rPr lang="en-US" sz="2800" dirty="0">
                    <a:solidFill>
                      <a:schemeClr val="tx1"/>
                    </a:solidFill>
                  </a:rPr>
                  <a:t> acres of drainage basin				     </a:t>
                </a:r>
                <a:r>
                  <a:rPr lang="en-US" sz="2800" dirty="0">
                    <a:solidFill>
                      <a:srgbClr val="0070C0"/>
                    </a:solidFill>
                  </a:rPr>
                  <a:t>1</a:t>
                </a:r>
                <a:r>
                  <a:rPr lang="en-US" sz="2800" dirty="0">
                    <a:solidFill>
                      <a:schemeClr val="tx1"/>
                    </a:solidFill>
                  </a:rPr>
                  <a:t> to </a:t>
                </a:r>
                <a:r>
                  <a:rPr lang="en-US" sz="2800" dirty="0">
                    <a:solidFill>
                      <a:srgbClr val="0070C0"/>
                    </a:solidFill>
                  </a:rPr>
                  <a:t>15</a:t>
                </a:r>
                <a:r>
                  <a:rPr lang="en-US" sz="2800" dirty="0">
                    <a:solidFill>
                      <a:schemeClr val="tx1"/>
                    </a:solidFill>
                  </a:rPr>
                  <a:t> percent slope for flow path			     	     </a:t>
                </a:r>
                <a:r>
                  <a:rPr lang="en-US" sz="2800" dirty="0">
                    <a:solidFill>
                      <a:srgbClr val="0070C0"/>
                    </a:solidFill>
                  </a:rPr>
                  <a:t>55</a:t>
                </a:r>
                <a:r>
                  <a:rPr lang="en-US" sz="2800" dirty="0">
                    <a:solidFill>
                      <a:schemeClr val="tx1"/>
                    </a:solidFill>
                  </a:rPr>
                  <a:t> to </a:t>
                </a:r>
                <a:r>
                  <a:rPr lang="en-US" sz="2800" dirty="0">
                    <a:solidFill>
                      <a:srgbClr val="0070C0"/>
                    </a:solidFill>
                  </a:rPr>
                  <a:t>98</a:t>
                </a:r>
                <a:r>
                  <a:rPr lang="en-US" sz="2800" dirty="0">
                    <a:solidFill>
                      <a:schemeClr val="tx1"/>
                    </a:solidFill>
                  </a:rPr>
                  <a:t> surface runoff curve number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635" y="1371600"/>
                <a:ext cx="9067800" cy="5638800"/>
              </a:xfrm>
              <a:blipFill rotWithShape="0">
                <a:blip r:embed="rId3" cstate="print"/>
                <a:stretch>
                  <a:fillRect l="-1883" t="-3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401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dirty="0">
                <a:effectLst/>
              </a:rPr>
              <a:t>‘CN’ Avg. Relationships for Soil Types </a:t>
            </a:r>
            <a:r>
              <a:rPr lang="en-US" dirty="0"/>
              <a:t> 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114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211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Unified T</a:t>
            </a:r>
            <a:r>
              <a:rPr lang="en-US" sz="4000" b="1" cap="all" baseline="-25000" dirty="0">
                <a:solidFill>
                  <a:schemeClr val="tx2"/>
                </a:solidFill>
              </a:rPr>
              <a:t>c</a:t>
            </a:r>
            <a:r>
              <a:rPr lang="en-US" sz="4000" b="1" dirty="0">
                <a:solidFill>
                  <a:schemeClr val="tx2"/>
                </a:solidFill>
              </a:rPr>
              <a:t> Equation uses an average CN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4000" b="1" dirty="0">
                <a:solidFill>
                  <a:schemeClr val="tx2"/>
                </a:solidFill>
              </a:rPr>
              <a:t> Soil type (near B soil type)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75094" y="1403773"/>
            <a:ext cx="7924800" cy="11611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0033CC"/>
                </a:solidFill>
                <a:effectLst/>
              </a:rPr>
              <a:t>Basin weighed CN value is attained by adjusting CN soil types to a CN</a:t>
            </a:r>
            <a:r>
              <a:rPr lang="en-US" sz="3200" b="1" kern="0" baseline="-25000" dirty="0">
                <a:solidFill>
                  <a:srgbClr val="0033CC"/>
                </a:solidFill>
                <a:effectLst/>
              </a:rPr>
              <a:t>avg</a:t>
            </a:r>
            <a:r>
              <a:rPr lang="en-US" sz="3200" b="1" kern="0" dirty="0">
                <a:solidFill>
                  <a:srgbClr val="0033CC"/>
                </a:solidFill>
                <a:effectLst/>
              </a:rPr>
              <a:t> type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0" y="2619826"/>
                <a:ext cx="9144000" cy="4238173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en-US" sz="4800" b="1" dirty="0">
                    <a:solidFill>
                      <a:schemeClr val="tx1"/>
                    </a:solidFill>
                  </a:rPr>
                  <a:t>CN</a:t>
                </a:r>
                <a:r>
                  <a:rPr lang="en-US" sz="4800" baseline="-25000" dirty="0">
                    <a:solidFill>
                      <a:schemeClr val="tx1"/>
                    </a:solidFill>
                  </a:rPr>
                  <a:t>avg </a:t>
                </a:r>
                <a14:m>
                  <m:oMath xmlns:m="http://schemas.openxmlformats.org/officeDocument/2006/math">
                    <m:r>
                      <a:rPr lang="en-US" sz="4800" b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𝑪𝑵</m:t>
                            </m:r>
                            <m:r>
                              <a:rPr lang="en-US" sz="4800" b="1" i="1" baseline="-2000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𝒕𝒚𝒑𝒆</m:t>
                            </m:r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𝟓</m:t>
                            </m:r>
                          </m:e>
                          <m:sup>
                            <m:r>
                              <a:rPr lang="en-US" sz="4800" b="1" i="1" cap="all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𝟏𝟏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−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𝟒𝟒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+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𝟔𝟑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lnSpc>
                    <a:spcPts val="125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 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822960" indent="0">
                  <a:buNone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CN</a:t>
                </a:r>
                <a:r>
                  <a:rPr lang="en-US" sz="2800" b="1" baseline="-25000" dirty="0">
                    <a:solidFill>
                      <a:schemeClr val="tx1"/>
                    </a:solidFill>
                  </a:rPr>
                  <a:t>avg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= </a:t>
                </a:r>
                <a:r>
                  <a:rPr lang="en-US" sz="2800" dirty="0">
                    <a:solidFill>
                      <a:schemeClr val="tx1"/>
                    </a:solidFill>
                  </a:rPr>
                  <a:t>Average CN values used in Unified </a:t>
                </a:r>
                <a:r>
                  <a:rPr lang="en-US" sz="2800" b="1" dirty="0"/>
                  <a:t>T</a:t>
                </a:r>
                <a:r>
                  <a:rPr lang="en-US" sz="2800" b="1" cap="all" baseline="-25000" dirty="0"/>
                  <a:t>c</a:t>
                </a:r>
                <a:r>
                  <a:rPr lang="en-US" sz="2800" b="1" cap="all" baseline="-25000" dirty="0">
                    <a:solidFill>
                      <a:schemeClr val="tx2"/>
                    </a:solidFill>
                  </a:rPr>
                  <a:t>  </a:t>
                </a:r>
                <a:r>
                  <a:rPr lang="en-US" sz="2800" dirty="0">
                    <a:solidFill>
                      <a:schemeClr val="tx1"/>
                    </a:solidFill>
                  </a:rPr>
                  <a:t>Equation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 marL="822960" indent="0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𝑪𝑵</m:t>
                    </m:r>
                    <m:r>
                      <a:rPr lang="en-US" sz="2800" b="1" i="1" baseline="-25000" smtClean="0">
                        <a:solidFill>
                          <a:schemeClr val="tx1"/>
                        </a:solidFill>
                        <a:latin typeface="Cambria Math"/>
                      </a:rPr>
                      <m:t>𝒕𝒚𝒑𝒆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=  </a:t>
                </a:r>
                <a:r>
                  <a:rPr lang="en-US" sz="2800" dirty="0">
                    <a:solidFill>
                      <a:schemeClr val="tx1"/>
                    </a:solidFill>
                  </a:rPr>
                  <a:t>NRCS’s Runoff  Curve Number  per soil type </a:t>
                </a:r>
              </a:p>
              <a:p>
                <a:pPr marL="822960" indent="0">
                  <a:buNone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	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2800" b="1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=  </a:t>
                </a:r>
                <a:r>
                  <a:rPr lang="en-US" sz="2800" dirty="0">
                    <a:solidFill>
                      <a:schemeClr val="tx1"/>
                    </a:solidFill>
                  </a:rPr>
                  <a:t>NRCS’s soil type factor shown below</a:t>
                </a:r>
              </a:p>
              <a:p>
                <a:pPr marL="822960" lvl="0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		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A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 = 0 </a:t>
                </a:r>
                <a:r>
                  <a:rPr lang="en-US" sz="2800" dirty="0">
                    <a:solidFill>
                      <a:schemeClr val="tx1"/>
                    </a:solidFill>
                  </a:rPr>
                  <a:t>		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 = 1</a:t>
                </a:r>
              </a:p>
              <a:p>
                <a:pPr marL="82296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	</a:t>
                </a:r>
                <a:r>
                  <a:rPr lang="en-US" sz="2800" dirty="0">
                    <a:solidFill>
                      <a:schemeClr val="tx1"/>
                    </a:solidFill>
                  </a:rPr>
                  <a:t>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 = 2 </a:t>
                </a:r>
                <a:r>
                  <a:rPr lang="en-US" sz="2800" dirty="0">
                    <a:solidFill>
                      <a:schemeClr val="tx1"/>
                    </a:solidFill>
                  </a:rPr>
                  <a:t>		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D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 = 3</a:t>
                </a:r>
              </a:p>
              <a:p>
                <a:pPr lvl="0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619826"/>
                <a:ext cx="9144000" cy="4238173"/>
              </a:xfr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09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</a:rPr>
              <a:t>Unified T</a:t>
            </a:r>
            <a:r>
              <a:rPr lang="en-US" sz="3600" b="1" cap="all" baseline="-25000" dirty="0">
                <a:solidFill>
                  <a:srgbClr val="1F497D"/>
                </a:solidFill>
              </a:rPr>
              <a:t>c</a:t>
            </a:r>
            <a:r>
              <a:rPr lang="en-US" sz="3600" b="1" dirty="0">
                <a:solidFill>
                  <a:srgbClr val="1F497D"/>
                </a:solidFill>
              </a:rPr>
              <a:t> Equation for Channelization using ‘C’</a:t>
            </a:r>
            <a:endParaRPr lang="en-US" sz="40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0" y="1098844"/>
                <a:ext cx="9144000" cy="5746630"/>
              </a:xfrm>
            </p:spPr>
            <p:txBody>
              <a:bodyPr>
                <a:normAutofit lnSpcReduction="10000"/>
              </a:bodyPr>
              <a:lstStyle/>
              <a:p>
                <a:pPr marL="457200" lvl="1" indent="0">
                  <a:buNone/>
                </a:pPr>
                <a:r>
                  <a:rPr lang="en-US" sz="4400" b="1" i="1" dirty="0">
                    <a:solidFill>
                      <a:srgbClr val="FFFF00"/>
                    </a:solidFill>
                  </a:rPr>
                  <a:t>	  </a:t>
                </a:r>
                <a:r>
                  <a:rPr lang="en-US" sz="6600" b="1" i="1" dirty="0">
                    <a:solidFill>
                      <a:srgbClr val="0070C0"/>
                    </a:solidFill>
                  </a:rPr>
                  <a:t>T</a:t>
                </a:r>
                <a:r>
                  <a:rPr lang="en-US" sz="6600" b="1" i="1" baseline="-25000" dirty="0">
                    <a:solidFill>
                      <a:srgbClr val="0070C0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en-US" sz="6000" b="1" i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6000" b="1" i="1" spc="20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𝑪</m:t>
                        </m:r>
                        <m:r>
                          <m:rPr>
                            <m:sty m:val="p"/>
                          </m:rPr>
                          <a:rPr lang="en-US" sz="6000" b="0" i="0" baseline="-250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avg</m:t>
                        </m:r>
                      </m:num>
                      <m:den>
                        <m:rad>
                          <m:radPr>
                            <m:ctrlP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radPr>
                          <m:deg>
                            <m: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𝟑</m:t>
                            </m:r>
                          </m:deg>
                          <m:e>
                            <m: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</m:rad>
                        <m:r>
                          <a:rPr lang="en-US" sz="6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en-US" sz="6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6000" b="1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𝟓</m:t>
                                </m:r>
                              </m:num>
                              <m:den>
                                <m: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den>
                            </m:f>
                            <m:r>
                              <a:rPr lang="en-US" sz="60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 +  </m:t>
                            </m:r>
                            <m:f>
                              <m:fPr>
                                <m:ctrlPr>
                                  <a:rPr lang="en-US" sz="60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ctrlPr>
                                      <a:rPr lang="en-US" sz="6000" b="1" i="1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</m:ctrlPr>
                                  </m:radPr>
                                  <m:deg>
                                    <m:r>
                                      <a:rPr lang="en-US" sz="6000" b="1" i="1" smtClean="0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𝟑</m:t>
                                    </m:r>
                                  </m:deg>
                                  <m:e>
                                    <m:r>
                                      <a:rPr lang="en-US" sz="6000" b="1" i="1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  <m:r>
                                      <a:rPr lang="en-US" sz="6000" b="1" i="1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6000" b="1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en-US" sz="6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6000" b="1" spc="2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ts val="125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 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r>
                  <a:rPr lang="en-US" sz="3600" b="1" i="1" dirty="0">
                    <a:solidFill>
                      <a:srgbClr val="0070C0"/>
                    </a:solidFill>
                  </a:rPr>
                  <a:t>T</a:t>
                </a:r>
                <a:r>
                  <a:rPr lang="en-US" sz="3600" b="1" baseline="-25000" dirty="0">
                    <a:solidFill>
                      <a:srgbClr val="0070C0"/>
                    </a:solidFill>
                  </a:rPr>
                  <a:t>c</a:t>
                </a:r>
                <a:r>
                  <a:rPr lang="en-US" sz="36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Time of Concentration (minutes)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𝑳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dirty="0">
                    <a:solidFill>
                      <a:schemeClr val="tx1"/>
                    </a:solidFill>
                  </a:rPr>
                  <a:t>Length of Flow Path (feet)</a:t>
                </a: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𝑪</m:t>
                    </m:r>
                    <m:r>
                      <m:rPr>
                        <m:sty m:val="p"/>
                      </m:rPr>
                      <a:rPr lang="en-US" sz="3600" b="0" i="0" baseline="-25000" smtClean="0">
                        <a:solidFill>
                          <a:srgbClr val="0070C0"/>
                        </a:solidFill>
                        <a:latin typeface="Cambria Math"/>
                      </a:rPr>
                      <m:t>avg</m:t>
                    </m:r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</a:t>
                </a:r>
                <a:r>
                  <a:rPr lang="en-US" sz="3200" dirty="0">
                    <a:solidFill>
                      <a:schemeClr val="tx1"/>
                    </a:solidFill>
                  </a:rPr>
                  <a:t>Rational method’s average runoff coefficient</a:t>
                </a:r>
              </a:p>
              <a:p>
                <a:pPr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/>
                      </a:rPr>
                      <m:t>𝒔</m:t>
                    </m:r>
                  </m:oMath>
                </a14:m>
                <a:r>
                  <a:rPr lang="en-US" sz="3600" b="1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=  %</a:t>
                </a:r>
                <a:r>
                  <a:rPr lang="en-US" dirty="0">
                    <a:solidFill>
                      <a:schemeClr val="tx1"/>
                    </a:solidFill>
                  </a:rPr>
                  <a:t> Slope of Flow Path (d</a:t>
                </a:r>
                <a:r>
                  <a:rPr lang="en-US" sz="2800" dirty="0">
                    <a:solidFill>
                      <a:schemeClr val="tx1"/>
                    </a:solidFill>
                  </a:rPr>
                  <a:t>ecimal format)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0">
                  <a:buClr>
                    <a:srgbClr val="0070C0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Equation Limits:     </a:t>
                </a:r>
                <a:r>
                  <a:rPr lang="en-US" sz="2800" dirty="0">
                    <a:solidFill>
                      <a:srgbClr val="0070C0"/>
                    </a:solidFill>
                  </a:rPr>
                  <a:t>1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/>
                  <a:t>to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</a:rPr>
                  <a:t>225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</a:rPr>
                  <a:t>acres of drainage basin				</a:t>
                </a:r>
                <a:r>
                  <a:rPr lang="en-US" sz="2800" dirty="0">
                    <a:solidFill>
                      <a:srgbClr val="0033CC"/>
                    </a:solidFill>
                  </a:rPr>
                  <a:t>    </a:t>
                </a:r>
                <a:r>
                  <a:rPr lang="en-US" sz="2800" dirty="0">
                    <a:solidFill>
                      <a:srgbClr val="0070C0"/>
                    </a:solidFill>
                  </a:rPr>
                  <a:t>1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/>
                  <a:t>to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</a:rPr>
                  <a:t>12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</a:rPr>
                  <a:t>percent slope for flow path 			      	    </a:t>
                </a:r>
                <a:r>
                  <a:rPr lang="en-US" sz="2800" dirty="0">
                    <a:solidFill>
                      <a:srgbClr val="0070C0"/>
                    </a:solidFill>
                  </a:rPr>
                  <a:t>0.10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/>
                  <a:t>to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</a:rPr>
                  <a:t>0.95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</a:rPr>
                  <a:t>rational runoff coefficient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98844"/>
                <a:ext cx="9144000" cy="5746630"/>
              </a:xfrm>
              <a:blipFill rotWithShape="0">
                <a:blip r:embed="rId3" cstate="print"/>
                <a:stretch>
                  <a:fillRect l="-1800" t="-3499" r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82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219200"/>
          </a:xfrm>
        </p:spPr>
        <p:txBody>
          <a:bodyPr/>
          <a:lstStyle/>
          <a:p>
            <a:pPr>
              <a:lnSpc>
                <a:spcPts val="3200"/>
              </a:lnSpc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Sheet Flow Limitations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National Engineering Handbook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7200" y="13716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Kibler and Aron (1982) and others indicated the maximum sheet flow length is less than 100 feet. To support the sheet flow limit of 100 feet, Merkel (2001) reviewed a number of technical papers on sheet flow.  McCuen and Spiess (1995) indicated larger sheet flow length variables lead to less accurate designs, and proposed a limitation with equation (15–8) shown below be considered: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40386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Eq. 15-8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33800" y="3886200"/>
                <a:ext cx="1705467" cy="869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79646">
                              <a:lumMod val="50000"/>
                            </a:srgbClr>
                          </a:solidFill>
                          <a:latin typeface="Cambria Math"/>
                        </a:rPr>
                        <m:t>𝒍</m:t>
                      </m:r>
                      <m:r>
                        <a:rPr lang="en-US" b="1" i="1" smtClean="0">
                          <a:solidFill>
                            <a:srgbClr val="F79646">
                              <a:lumMod val="50000"/>
                            </a:srgb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F79646">
                                  <a:lumMod val="50000"/>
                                </a:srgb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79646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𝟏𝟎𝟎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rgbClr val="F79646">
                                      <a:lumMod val="50000"/>
                                    </a:srgbClr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solidFill>
                                    <a:srgbClr val="F79646">
                                      <a:lumMod val="50000"/>
                                    </a:srgbClr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solidFill>
                                <a:srgbClr val="F79646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886200"/>
                <a:ext cx="1705467" cy="869341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64009" y="4953000"/>
            <a:ext cx="4692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where:</a:t>
            </a:r>
          </a:p>
          <a:p>
            <a:r>
              <a:rPr lang="en-US" b="1" i="1" dirty="0">
                <a:solidFill>
                  <a:srgbClr val="F79646">
                    <a:lumMod val="50000"/>
                  </a:srgbClr>
                </a:solidFill>
              </a:rPr>
              <a:t>n</a:t>
            </a:r>
            <a:r>
              <a:rPr lang="en-US" dirty="0">
                <a:solidFill>
                  <a:prstClr val="black"/>
                </a:solidFill>
              </a:rPr>
              <a:t> = Manning’s roughness coefficient</a:t>
            </a:r>
          </a:p>
          <a:p>
            <a:r>
              <a:rPr lang="en-US" b="1" i="1" dirty="0">
                <a:solidFill>
                  <a:srgbClr val="F79646">
                    <a:lumMod val="50000"/>
                  </a:srgbClr>
                </a:solidFill>
              </a:rPr>
              <a:t>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= limiting length of flow (ft)</a:t>
            </a:r>
          </a:p>
          <a:p>
            <a:r>
              <a:rPr lang="en-US" b="1" i="1" dirty="0">
                <a:solidFill>
                  <a:srgbClr val="F79646">
                    <a:lumMod val="50000"/>
                  </a:srgbClr>
                </a:solidFill>
              </a:rPr>
              <a:t>S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= slope (ft/ft)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11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6200" y="152400"/>
            <a:ext cx="89154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dirty="0"/>
              <a:t>‘C’  Avg. Relationships for Soil Types</a:t>
            </a:r>
          </a:p>
          <a:p>
            <a:pPr>
              <a:defRPr/>
            </a:pPr>
            <a:r>
              <a:rPr lang="en-US" dirty="0"/>
              <a:t> using a 10yr. Storm Event  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867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1F497D"/>
                </a:solidFill>
                <a:effectLst/>
              </a:rPr>
              <a:t>Unified </a:t>
            </a:r>
            <a:r>
              <a:rPr lang="en-US" sz="4000" b="1" dirty="0" err="1">
                <a:solidFill>
                  <a:srgbClr val="1F497D"/>
                </a:solidFill>
                <a:effectLst/>
              </a:rPr>
              <a:t>T</a:t>
            </a:r>
            <a:r>
              <a:rPr lang="en-US" sz="4000" b="1" cap="all" baseline="-25000" dirty="0" err="1">
                <a:solidFill>
                  <a:srgbClr val="1F497D"/>
                </a:solidFill>
                <a:effectLst/>
              </a:rPr>
              <a:t>c</a:t>
            </a:r>
            <a:r>
              <a:rPr lang="en-US" sz="4000" b="1" kern="0" dirty="0">
                <a:effectLst/>
              </a:rPr>
              <a:t> Equation uses an average ‘C‘ coefficient (near B soil type)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09600" y="1429653"/>
            <a:ext cx="7848600" cy="11611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0033CC"/>
                </a:solidFill>
                <a:effectLst/>
              </a:rPr>
              <a:t>Basin weighed ‘C’ value is attained by adjusting ‘C’ soil types to a ‘C</a:t>
            </a:r>
            <a:r>
              <a:rPr lang="en-US" sz="3200" b="1" kern="0" baseline="-25000" dirty="0">
                <a:solidFill>
                  <a:srgbClr val="0033CC"/>
                </a:solidFill>
                <a:effectLst/>
              </a:rPr>
              <a:t>avg</a:t>
            </a:r>
            <a:r>
              <a:rPr lang="en-US" sz="3200" b="1" kern="0" dirty="0">
                <a:solidFill>
                  <a:srgbClr val="0033CC"/>
                </a:solidFill>
                <a:effectLst/>
              </a:rPr>
              <a:t>’ type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-38100" y="2616675"/>
                <a:ext cx="9144000" cy="4114800"/>
              </a:xfrm>
            </p:spPr>
            <p:txBody>
              <a:bodyPr/>
              <a:lstStyle/>
              <a:p>
                <a:pPr marL="457200" lvl="1" indent="0">
                  <a:buNone/>
                </a:pPr>
                <a:r>
                  <a:rPr lang="en-US" sz="4800" b="1" dirty="0">
                    <a:solidFill>
                      <a:schemeClr val="tx1"/>
                    </a:solidFill>
                  </a:rPr>
                  <a:t>C</a:t>
                </a:r>
                <a:r>
                  <a:rPr lang="en-US" sz="4800" baseline="-25000" dirty="0">
                    <a:solidFill>
                      <a:schemeClr val="tx1"/>
                    </a:solidFill>
                  </a:rPr>
                  <a:t>avg </a:t>
                </a:r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𝑪</m:t>
                        </m:r>
                        <m:r>
                          <a:rPr lang="en-US" sz="4800" b="1" i="1" baseline="-2000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𝒕𝒚𝒑𝒆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𝟐𝟏</m:t>
                            </m:r>
                            <m:r>
                              <a:rPr lang="en-US" sz="4800" b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4800" b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𝟕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sSup>
                              <m:sSupPr>
                                <m:ctrlPr>
                                  <a:rPr lang="en-US" sz="48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48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48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𝟐𝟐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  <a:r>
                  <a:rPr lang="en-US" sz="2800" b="1" baseline="-25000" dirty="0">
                    <a:solidFill>
                      <a:schemeClr val="tx1"/>
                    </a:solidFill>
                  </a:rPr>
                  <a:t>avg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= </a:t>
                </a:r>
                <a:r>
                  <a:rPr lang="en-US" sz="2800" dirty="0">
                    <a:solidFill>
                      <a:schemeClr val="tx1"/>
                    </a:solidFill>
                  </a:rPr>
                  <a:t>Average C values used in </a:t>
                </a:r>
                <a:r>
                  <a:rPr lang="en-US" dirty="0"/>
                  <a:t>Unified </a:t>
                </a:r>
                <a:r>
                  <a:rPr lang="en-US" b="1" dirty="0"/>
                  <a:t>T</a:t>
                </a:r>
                <a:r>
                  <a:rPr lang="en-US" b="1" cap="all" baseline="-25000" dirty="0"/>
                  <a:t>c</a:t>
                </a:r>
                <a:r>
                  <a:rPr lang="en-US" b="1" cap="all" baseline="-25000" dirty="0">
                    <a:solidFill>
                      <a:schemeClr val="tx2"/>
                    </a:solidFill>
                  </a:rPr>
                  <a:t>  </a:t>
                </a:r>
                <a:r>
                  <a:rPr lang="en-US" dirty="0"/>
                  <a:t>Equation</a:t>
                </a:r>
                <a:r>
                  <a:rPr lang="en-US" b="1" dirty="0"/>
                  <a:t> </a:t>
                </a:r>
                <a:endParaRPr lang="en-US" sz="2800" b="1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𝑪</m:t>
                    </m:r>
                    <m:r>
                      <a:rPr lang="en-US" sz="2800" b="1" i="1" baseline="-25000" smtClean="0">
                        <a:solidFill>
                          <a:schemeClr val="tx1"/>
                        </a:solidFill>
                        <a:latin typeface="Cambria Math"/>
                      </a:rPr>
                      <m:t>𝒕𝒚𝒑𝒆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US" sz="28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=  </a:t>
                </a:r>
                <a:r>
                  <a:rPr lang="en-US" sz="2800" dirty="0">
                    <a:solidFill>
                      <a:schemeClr val="tx1"/>
                    </a:solidFill>
                  </a:rPr>
                  <a:t>Rational method’s runoff  coefficient per soil type</a:t>
                </a:r>
                <a:endParaRPr lang="en-US" sz="2800" b="1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2800" b="1" i="1" baseline="-25000" dirty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=  </a:t>
                </a:r>
                <a:r>
                  <a:rPr lang="en-US" sz="2800" dirty="0">
                    <a:solidFill>
                      <a:schemeClr val="tx1"/>
                    </a:solidFill>
                  </a:rPr>
                  <a:t>NRCS’s soil type factor shown below</a:t>
                </a:r>
              </a:p>
              <a:p>
                <a:pPr marL="457200" lvl="1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	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A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</a:t>
                </a:r>
                <a:r>
                  <a:rPr lang="en-US" sz="2800" dirty="0">
                    <a:solidFill>
                      <a:schemeClr val="tx1"/>
                    </a:solidFill>
                  </a:rPr>
                  <a:t> =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0</a:t>
                </a:r>
                <a:r>
                  <a:rPr lang="en-US" sz="2800" dirty="0">
                    <a:solidFill>
                      <a:schemeClr val="tx1"/>
                    </a:solidFill>
                  </a:rPr>
                  <a:t> 		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 = 1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	</a:t>
                </a:r>
                <a:r>
                  <a:rPr lang="en-US" sz="2800" dirty="0">
                    <a:solidFill>
                      <a:schemeClr val="tx1"/>
                    </a:solidFill>
                  </a:rPr>
                  <a:t>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</a:t>
                </a:r>
                <a:r>
                  <a:rPr lang="en-US" sz="2800" dirty="0">
                    <a:solidFill>
                      <a:schemeClr val="tx1"/>
                    </a:solidFill>
                  </a:rPr>
                  <a:t> =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 		Type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D</a:t>
                </a:r>
                <a:r>
                  <a:rPr lang="en-US" sz="2800" dirty="0">
                    <a:solidFill>
                      <a:schemeClr val="tx1"/>
                    </a:solidFill>
                  </a:rPr>
                  <a:t> Soil: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x = 3</a:t>
                </a:r>
              </a:p>
              <a:p>
                <a:pPr lvl="0"/>
                <a:endParaRPr lang="en-US" dirty="0"/>
              </a:p>
            </p:txBody>
          </p:sp>
        </mc:Choice>
        <mc:Fallback xmlns="">
          <p:sp>
            <p:nvSpPr>
              <p:cNvPr id="5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8100" y="2616675"/>
                <a:ext cx="9144000" cy="4114800"/>
              </a:xfrm>
              <a:blipFill rotWithShape="0">
                <a:blip r:embed="rId3" cstate="print"/>
                <a:stretch>
                  <a:fillRect r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7271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Iowa Storm Water Management Manual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762000"/>
            <a:ext cx="792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13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UDFCD  Runoff Coefficients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776536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55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50263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Unified T</a:t>
            </a:r>
            <a:r>
              <a:rPr lang="en-US" sz="4000" cap="all" baseline="-250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 Equation with Pennsylvania’s local ‘C’ Value for a Local 10 yr. Event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143000"/>
            <a:ext cx="8686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77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25400"/>
            <a:ext cx="9144000" cy="1166586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4000" dirty="0">
                <a:solidFill>
                  <a:srgbClr val="1F497D"/>
                </a:solidFill>
                <a:effectLst/>
                <a:latin typeface="Times New Roman" pitchFamily="18" charset="0"/>
                <a:ea typeface="+mn-ea"/>
                <a:cs typeface="+mn-cs"/>
              </a:rPr>
              <a:t>Unified T</a:t>
            </a:r>
            <a:r>
              <a:rPr lang="en-US" sz="4000" cap="all" baseline="-25000" dirty="0">
                <a:solidFill>
                  <a:srgbClr val="1F497D"/>
                </a:solidFill>
                <a:effectLst/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en-US" sz="4000" dirty="0">
                <a:solidFill>
                  <a:srgbClr val="1F497D"/>
                </a:solidFill>
                <a:effectLst/>
                <a:latin typeface="Times New Roman" pitchFamily="18" charset="0"/>
                <a:ea typeface="+mn-ea"/>
                <a:cs typeface="+mn-cs"/>
              </a:rPr>
              <a:t> ‘C’ Equation with Iowa’s local ‘C’ values for a 10 yr. Event</a:t>
            </a:r>
            <a:endParaRPr lang="en-US" sz="4000" dirty="0">
              <a:solidFill>
                <a:prstClr val="black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06525"/>
            <a:ext cx="8686800" cy="54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52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1166586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4000" dirty="0">
                <a:solidFill>
                  <a:srgbClr val="1F497D"/>
                </a:solidFill>
                <a:effectLst/>
                <a:latin typeface="Times New Roman" pitchFamily="18" charset="0"/>
                <a:ea typeface="+mn-ea"/>
                <a:cs typeface="+mn-cs"/>
              </a:rPr>
              <a:t>Unified T</a:t>
            </a:r>
            <a:r>
              <a:rPr lang="en-US" sz="4000" cap="all" baseline="-25000" dirty="0">
                <a:solidFill>
                  <a:srgbClr val="1F497D"/>
                </a:solidFill>
                <a:effectLst/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en-US" sz="4000" dirty="0">
                <a:solidFill>
                  <a:srgbClr val="1F497D"/>
                </a:solidFill>
                <a:effectLst/>
                <a:latin typeface="Times New Roman" pitchFamily="18" charset="0"/>
                <a:ea typeface="+mn-ea"/>
                <a:cs typeface="+mn-cs"/>
              </a:rPr>
              <a:t> ‘C’ Equation with Colorado’s Local ‘C’ values for a Local 10 yr. Storm</a:t>
            </a:r>
            <a:endParaRPr lang="en-US" sz="4000" dirty="0">
              <a:solidFill>
                <a:prstClr val="black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" y="1218356"/>
            <a:ext cx="8610600" cy="54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DBC241EC-8D89-4643-ABDE-13F6B2DB2BD0}"/>
              </a:ext>
            </a:extLst>
          </p:cNvPr>
          <p:cNvSpPr txBox="1">
            <a:spLocks/>
          </p:cNvSpPr>
          <p:nvPr/>
        </p:nvSpPr>
        <p:spPr bwMode="auto">
          <a:xfrm>
            <a:off x="-34636" y="76200"/>
            <a:ext cx="9220200" cy="12939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ts val="4700"/>
              </a:lnSpc>
            </a:pPr>
            <a:r>
              <a:rPr lang="en-US" b="1" dirty="0">
                <a:effectLst/>
              </a:rPr>
              <a:t>Kinematic Wave Theory is Significant in Prevailing Hydrology Flow Equations</a:t>
            </a:r>
            <a:r>
              <a:rPr lang="en-US" sz="4800" b="1" dirty="0">
                <a:effectLst/>
              </a:rPr>
              <a:t>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2B5D21A-9A14-41C2-B158-5D459E87F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320040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ts val="200"/>
              </a:lnSpc>
              <a:buNone/>
              <a:defRPr/>
            </a:pPr>
            <a:r>
              <a:rPr lang="en-US" dirty="0"/>
              <a:t>  </a:t>
            </a:r>
          </a:p>
          <a:p>
            <a:pPr>
              <a:lnSpc>
                <a:spcPts val="200"/>
              </a:lnSpc>
              <a:defRPr/>
            </a:pPr>
            <a:r>
              <a:rPr lang="en-US" sz="2900" dirty="0">
                <a:latin typeface="Arial Narrow" panose="020B0606020202030204" pitchFamily="34" charset="0"/>
              </a:rPr>
              <a:t>Kinematic wave method relates flows to the basin characteristics.</a:t>
            </a:r>
          </a:p>
          <a:p>
            <a:pPr>
              <a:lnSpc>
                <a:spcPts val="500"/>
              </a:lnSpc>
              <a:defRPr/>
            </a:pPr>
            <a:endParaRPr lang="en-US" sz="29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900" dirty="0">
                <a:latin typeface="Arial Narrow" panose="020B0606020202030204" pitchFamily="34" charset="0"/>
              </a:rPr>
              <a:t>Kinematic basin routing parameters define the channel shape, boundary roughness, and slope of the flow routing surface.</a:t>
            </a:r>
          </a:p>
          <a:p>
            <a:pPr>
              <a:lnSpc>
                <a:spcPts val="200"/>
              </a:lnSpc>
              <a:defRPr/>
            </a:pPr>
            <a:endParaRPr lang="en-US" sz="29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900" dirty="0">
                <a:latin typeface="Arial Narrow" panose="020B0606020202030204" pitchFamily="34" charset="0"/>
              </a:rPr>
              <a:t>Flood runoff waves are defined by two studies of motion kinematic and dynamic (changes in discharge, velocity, &amp; surface elevations) wave equations.</a:t>
            </a:r>
          </a:p>
          <a:p>
            <a:pPr>
              <a:lnSpc>
                <a:spcPts val="200"/>
              </a:lnSpc>
              <a:defRPr/>
            </a:pPr>
            <a:endParaRPr lang="en-US" sz="29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900" dirty="0">
                <a:latin typeface="Arial Narrow" panose="020B0606020202030204" pitchFamily="34" charset="0"/>
              </a:rPr>
              <a:t>Kinematic wave equations govern flow with forces essentially from flow of fluid weight balanced by surface resistive forces.</a:t>
            </a:r>
          </a:p>
          <a:p>
            <a:pPr>
              <a:lnSpc>
                <a:spcPts val="200"/>
              </a:lnSpc>
              <a:defRPr/>
            </a:pPr>
            <a:endParaRPr lang="en-US" sz="29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900" dirty="0">
                <a:latin typeface="Arial Narrow" panose="020B0606020202030204" pitchFamily="34" charset="0"/>
              </a:rPr>
              <a:t>Kinematic wave approximation is an accurate &amp; efficient method of modeling storm water runoff for both overland flow &amp; channel routing. </a:t>
            </a:r>
            <a:r>
              <a:rPr lang="en-US" sz="2100" b="1" dirty="0">
                <a:latin typeface="Arial Narrow" panose="020B0606020202030204" pitchFamily="34" charset="0"/>
              </a:rPr>
              <a:t>(Overton &amp; Meadows, 1976)  </a:t>
            </a:r>
          </a:p>
          <a:p>
            <a:pPr marL="0" indent="0">
              <a:lnSpc>
                <a:spcPts val="300"/>
              </a:lnSpc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3665C9-4CF8-4ECD-A35F-0FF312DDD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800600"/>
            <a:ext cx="3492164" cy="190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06C988-FEC0-43EC-9024-5FFEA30B16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4788256"/>
            <a:ext cx="3276600" cy="190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5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96516"/>
            <a:ext cx="8839200" cy="665484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Papadakis-Kazan  T</a:t>
            </a:r>
            <a:r>
              <a:rPr lang="en-US" sz="5400" b="1" cap="small" baseline="-25000" dirty="0">
                <a:solidFill>
                  <a:schemeClr val="tx2"/>
                </a:solidFill>
              </a:rPr>
              <a:t>c</a:t>
            </a:r>
            <a:r>
              <a:rPr lang="en-US" sz="5400" b="1" dirty="0">
                <a:solidFill>
                  <a:schemeClr val="tx2"/>
                </a:solidFill>
              </a:rPr>
              <a:t> 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6700" y="838200"/>
                <a:ext cx="8610600" cy="5942359"/>
              </a:xfrm>
            </p:spPr>
            <p:txBody>
              <a:bodyPr>
                <a:normAutofit fontScale="62500" lnSpcReduction="20000"/>
              </a:bodyPr>
              <a:lstStyle/>
              <a:p>
                <a:pPr marL="0" lvl="3" indent="0">
                  <a:spcBef>
                    <a:spcPts val="1200"/>
                  </a:spcBef>
                  <a:buNone/>
                </a:pPr>
                <a:r>
                  <a:rPr lang="en-US" sz="4600" b="1" spc="100" dirty="0">
                    <a:solidFill>
                      <a:schemeClr val="accent6">
                        <a:lumMod val="50000"/>
                      </a:schemeClr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pc="10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1" i="1" spc="10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sz="5400" b="1" i="1" spc="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p>
                        </m:sSup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p>
                        </m:sSup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5400" b="1" spc="100" dirty="0">
                    <a:solidFill>
                      <a:schemeClr val="accent6">
                        <a:lumMod val="50000"/>
                      </a:schemeClr>
                    </a:solidFill>
                  </a:rPr>
                  <a:t>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sz="5400" b="1" i="1" spc="10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𝟔𝟔</m:t>
                        </m:r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𝟑𝟖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p>
                        </m:sSup>
                        <m:r>
                          <a:rPr lang="en-US" sz="5400" b="1" i="1" spc="1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5400" b="1" i="1" spc="10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𝟑𝟏</m:t>
                            </m:r>
                          </m:sup>
                        </m:sSup>
                      </m:den>
                    </m:f>
                  </m:oMath>
                </a14:m>
                <a:endParaRPr lang="en-US" sz="5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371600" lvl="3" indent="0">
                  <a:lnSpc>
                    <a:spcPts val="2500"/>
                  </a:lnSpc>
                  <a:spcBef>
                    <a:spcPts val="600"/>
                  </a:spcBef>
                  <a:buNone/>
                </a:pPr>
                <a:endParaRPr lang="en-US" sz="3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3" indent="0" algn="ctr">
                  <a:lnSpc>
                    <a:spcPct val="70000"/>
                  </a:lnSpc>
                  <a:spcBef>
                    <a:spcPts val="0"/>
                  </a:spcBef>
                  <a:buNone/>
                </a:pPr>
                <a:r>
                  <a:rPr lang="en-US" sz="38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800" dirty="0">
                    <a:solidFill>
                      <a:srgbClr val="FF0000"/>
                    </a:solidFill>
                  </a:rPr>
                  <a:t>A global regression equation derived from eleven </a:t>
                </a:r>
                <a:r>
                  <a:rPr lang="en-US" sz="3600" dirty="0">
                    <a:solidFill>
                      <a:srgbClr val="FF0000"/>
                    </a:solidFill>
                  </a:rPr>
                  <a:t>T</a:t>
                </a:r>
                <a:r>
                  <a:rPr lang="en-US" sz="3600" cap="all" baseline="-25000" dirty="0">
                    <a:solidFill>
                      <a:srgbClr val="FF0000"/>
                    </a:solidFill>
                  </a:rPr>
                  <a:t>c  </a:t>
                </a:r>
                <a:r>
                  <a:rPr lang="en-US" sz="3800" dirty="0">
                    <a:solidFill>
                      <a:srgbClr val="FF0000"/>
                    </a:solidFill>
                  </a:rPr>
                  <a:t>equations</a:t>
                </a:r>
                <a:r>
                  <a:rPr lang="en-US" sz="3500" baseline="-250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lvl="3" indent="0">
                  <a:lnSpc>
                    <a:spcPts val="1100"/>
                  </a:lnSpc>
                  <a:spcBef>
                    <a:spcPts val="0"/>
                  </a:spcBef>
                  <a:buNone/>
                </a:pPr>
                <a:endParaRPr lang="en-US" sz="3500" baseline="-25000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6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b="1" i="1" baseline="-20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i="1" dirty="0"/>
                  <a:t>  =</a:t>
                </a:r>
                <a:r>
                  <a:rPr lang="en-US" dirty="0"/>
                  <a:t> minutes,        </a:t>
                </a:r>
                <a:r>
                  <a: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en-US" i="1" dirty="0"/>
                  <a:t>  = </a:t>
                </a:r>
                <a:r>
                  <a:rPr lang="en-US" dirty="0"/>
                  <a:t>flow path length (ft.)</a:t>
                </a:r>
              </a:p>
              <a:p>
                <a:pPr marL="0" indent="0" algn="ctr">
                  <a:buNone/>
                </a:pPr>
                <a:r>
                  <a:rPr lang="en-US" dirty="0"/>
                  <a:t>  </a:t>
                </a:r>
                <a:r>
                  <a:rPr kumimoji="0" lang="en-US" sz="35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50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 </a:t>
                </a:r>
                <a:r>
                  <a:rPr kumimoji="0" lang="en-US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Manning’s </a:t>
                </a:r>
                <a:r>
                  <a:rPr lang="en-US" dirty="0"/>
                  <a:t>Coefficient,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</a:t>
                </a:r>
                <a:r>
                  <a: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 </a:t>
                </a:r>
                <a:r>
                  <a:rPr lang="en-US" i="1" dirty="0"/>
                  <a:t>=</a:t>
                </a:r>
                <a:r>
                  <a:rPr lang="en-US" dirty="0"/>
                  <a:t> flow path slope in (ft./ft.) </a:t>
                </a:r>
              </a:p>
              <a:p>
                <a:pPr marL="0" indent="0" algn="ctr">
                  <a:buNone/>
                </a:pPr>
                <a:r>
                  <a:rPr lang="en-US" b="1" i="1" dirty="0">
                    <a:solidFill>
                      <a:srgbClr val="FFFF00"/>
                    </a:solidFill>
                  </a:rPr>
                  <a:t>   </a:t>
                </a:r>
                <a:r>
                  <a: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1" i="1" dirty="0" err="1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b="1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i="1" dirty="0"/>
                  <a:t>=</a:t>
                </a:r>
                <a:r>
                  <a:rPr lang="en-US" b="1" dirty="0"/>
                  <a:t> </a:t>
                </a:r>
                <a:r>
                  <a:rPr lang="en-US" dirty="0"/>
                  <a:t>Rainfall Intensity (in./hr.),      </a:t>
                </a:r>
                <a:r>
                  <a: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 </a:t>
                </a:r>
                <a:r>
                  <a:rPr lang="en-US" b="1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i="1" dirty="0"/>
                  <a:t>=</a:t>
                </a:r>
                <a:r>
                  <a:rPr lang="en-US" b="1" dirty="0"/>
                  <a:t> </a:t>
                </a:r>
                <a:r>
                  <a:rPr lang="en-US" dirty="0"/>
                  <a:t>Constant</a:t>
                </a:r>
              </a:p>
              <a:p>
                <a:pPr marL="0" indent="0" algn="ctr">
                  <a:lnSpc>
                    <a:spcPts val="1100"/>
                  </a:lnSpc>
                  <a:buNone/>
                </a:pPr>
                <a:endParaRPr lang="en-US" dirty="0"/>
              </a:p>
              <a:p>
                <a:r>
                  <a:rPr lang="en-US" dirty="0"/>
                  <a:t>Developed from frequent </a:t>
                </a:r>
                <a:r>
                  <a:rPr kumimoji="0" lang="en-US" sz="35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US" sz="3300" b="1" i="0" u="none" strike="noStrike" kern="1200" cap="all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r>
                  <a:rPr kumimoji="0" lang="en-US" sz="3600" b="1" i="0" u="none" strike="noStrike" kern="1200" cap="all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dirty="0"/>
                  <a:t>equations that includes </a:t>
                </a:r>
                <a:r>
                  <a:rPr lang="en-US" dirty="0" err="1"/>
                  <a:t>Kirpich</a:t>
                </a:r>
                <a:r>
                  <a:rPr lang="en-US" dirty="0"/>
                  <a:t>, Izzard, Kerby/Hathaway, Carter, </a:t>
                </a:r>
                <a:r>
                  <a:rPr lang="en-US" dirty="0" err="1"/>
                  <a:t>Eagleson</a:t>
                </a:r>
                <a:r>
                  <a:rPr lang="en-US" dirty="0"/>
                  <a:t>, Kinematic Wave, </a:t>
                </a:r>
                <a:r>
                  <a:rPr lang="en-US" dirty="0" err="1"/>
                  <a:t>Morgali</a:t>
                </a:r>
                <a:r>
                  <a:rPr lang="en-US" dirty="0"/>
                  <a:t>, </a:t>
                </a:r>
                <a:r>
                  <a:rPr lang="en-US" dirty="0" err="1"/>
                  <a:t>Linsley</a:t>
                </a:r>
                <a:r>
                  <a:rPr lang="en-US" dirty="0"/>
                  <a:t>, FAA, SCS Velocity , SCS Curve (Lag), and Singh’s Kinematic Wave/</a:t>
                </a:r>
                <a:r>
                  <a:rPr lang="en-US" dirty="0" err="1"/>
                  <a:t>Chezy</a:t>
                </a:r>
                <a:r>
                  <a:rPr lang="en-US" dirty="0"/>
                  <a:t> equations.</a:t>
                </a:r>
              </a:p>
              <a:p>
                <a:pPr marL="0" indent="0">
                  <a:lnSpc>
                    <a:spcPts val="1100"/>
                  </a:lnSpc>
                  <a:buNone/>
                </a:pPr>
                <a:endParaRPr lang="en-US" dirty="0"/>
              </a:p>
              <a:p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Examination of existing equations used for time of concentration revealed a shared a general format.  The resulting upper right equation right provides an general applicable Tc equation with a predetermined degree of confidence.  </a:t>
                </a:r>
                <a:r>
                  <a:rPr lang="en-US" dirty="0"/>
                  <a:t> </a:t>
                </a:r>
              </a:p>
              <a:p>
                <a:pPr marL="0" indent="0">
                  <a:lnSpc>
                    <a:spcPts val="1100"/>
                  </a:lnSpc>
                  <a:buNone/>
                </a:pPr>
                <a:endParaRPr lang="en-US" dirty="0"/>
              </a:p>
              <a:p>
                <a:r>
                  <a:rPr lang="en-US" dirty="0"/>
                  <a:t>The common exponents a, b, y, z, and the constant k for the 4 variables were formed from 375 data points on natural and experimental watersheds of less than 500 acres.  A regression analysis was performed for each with a best fit.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700" y="838200"/>
                <a:ext cx="8610600" cy="5942359"/>
              </a:xfrm>
              <a:blipFill>
                <a:blip r:embed="rId4" cstate="print"/>
                <a:stretch>
                  <a:fillRect l="-637" t="-719" r="-142"/>
                </a:stretch>
              </a:blipFill>
            </p:spPr>
            <p:txBody>
              <a:bodyPr/>
              <a:lstStyle/>
              <a:p>
                <a:r>
                  <a:rPr lang="en-US" dirty="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325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69880" y="-10080"/>
            <a:ext cx="900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28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Manning's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Channel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‘n’ Value Compared to 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Velocity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UTC Equations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9F728138-53A6-47DF-BE15-625940CF1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27712"/>
              </p:ext>
            </p:extLst>
          </p:nvPr>
        </p:nvGraphicFramePr>
        <p:xfrm>
          <a:off x="457200" y="1150136"/>
          <a:ext cx="3181350" cy="213431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865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9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78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Percent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Impervious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Sheet Coefficients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Shallow Coefficients</a:t>
                      </a:r>
                      <a:endParaRPr lang="en-US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‘n’ Channel Coefficients</a:t>
                      </a:r>
                      <a:endParaRPr lang="en-US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0.750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0.200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0.140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0.655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0.160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0.120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0.511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0.130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0.100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30%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0.395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0.110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0.085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40%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0.302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0.086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0.074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50%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0.225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0.067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0.057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60%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0.161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0.052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0.042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70%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0.106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0.039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0.034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80%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0.060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0.029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0.027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0.021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0.022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0.021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0.013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0.013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0.012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3701E2-7A13-4F6D-97F9-6288615F3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6785" y="1066089"/>
            <a:ext cx="4269115" cy="276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73C7D2-B5EF-46C4-9D2D-FB5A656ED7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80" y="3429000"/>
            <a:ext cx="4048527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B43A53-07B5-4008-9C66-70D7ACD244D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6785" y="3962400"/>
            <a:ext cx="426911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9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914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‘n’ Sheet Flow Relationships to Other Surface Runoff Values?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96322"/>
              </p:ext>
            </p:extLst>
          </p:nvPr>
        </p:nvGraphicFramePr>
        <p:xfrm>
          <a:off x="990600" y="1676400"/>
          <a:ext cx="7010400" cy="2077125"/>
        </p:xfrm>
        <a:graphic>
          <a:graphicData uri="http://schemas.openxmlformats.org/drawingml/2006/table">
            <a:tbl>
              <a:tblPr firstRow="1" firstCol="1" bandRow="1"/>
              <a:tblGrid>
                <a:gridCol w="16204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4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04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90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Percent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Impervious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Manning’s Low ‘n’ Sheet Flow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Manning’s High ‘n’ Sheet Flow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Manning’s Average ‘n’ Sheet Flow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0.800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0.500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0.390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8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99%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55143"/>
            <a:ext cx="4651375" cy="27622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69880" y="-10080"/>
            <a:ext cx="900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28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Manning’s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Shallow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‘n’ Value Compared to 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Velocity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UTC Equations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9F728138-53A6-47DF-BE15-625940CF1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339755"/>
              </p:ext>
            </p:extLst>
          </p:nvPr>
        </p:nvGraphicFramePr>
        <p:xfrm>
          <a:off x="457200" y="1150136"/>
          <a:ext cx="3181350" cy="213431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865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9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78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Percent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Impervious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Sheet Coefficients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Shallow Coefficients</a:t>
                      </a:r>
                      <a:endParaRPr lang="en-US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‘n’ Channel Coefficients</a:t>
                      </a:r>
                      <a:endParaRPr lang="en-US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0.750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0.200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0.140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0.655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0.160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0.120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0.511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0.130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0.100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30%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0.395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0.110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0.085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40%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0.302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0.086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0.074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50%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0.225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0.067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0.057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60%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0.161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0.052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0.042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70%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0.106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0.039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0.034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80%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0.060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0.029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0.027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0.021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0.022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0.021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0.013</a:t>
                      </a:r>
                      <a:endParaRPr lang="en-US" sz="9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Verdana"/>
                          <a:ea typeface="Times New Roman"/>
                          <a:cs typeface="Arial"/>
                        </a:rPr>
                        <a:t>0.013</a:t>
                      </a:r>
                      <a:endParaRPr lang="en-US" sz="900" b="0" i="0" u="none" strike="noStrike" dirty="0">
                        <a:effectLst/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0.012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F53DCF-27E9-48E0-953C-73FC640AE8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81" y="3429001"/>
            <a:ext cx="4092182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1E6A5BF-3A5D-491C-BB07-405F9DB609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8589" y="952725"/>
            <a:ext cx="4269115" cy="286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F1B68F-844C-4AAB-894E-54696E68B8F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8588" y="3886200"/>
            <a:ext cx="4269115" cy="29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4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69880" y="-10080"/>
            <a:ext cx="900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28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Manning’s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Sheet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‘n’ Value Compared to 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Velocity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UTC Equations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9F728138-53A6-47DF-BE15-625940CF1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53167"/>
              </p:ext>
            </p:extLst>
          </p:nvPr>
        </p:nvGraphicFramePr>
        <p:xfrm>
          <a:off x="457200" y="1150136"/>
          <a:ext cx="3181350" cy="213431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865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9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78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4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Percent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Impervious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Sheet Coefficients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Shallow Coefficients</a:t>
                      </a:r>
                      <a:endParaRPr lang="en-US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‘n’ Channel Coefficients</a:t>
                      </a:r>
                      <a:endParaRPr lang="en-US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0.750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0.200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0.140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0.655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0.160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0.120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0.511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0.130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0.100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30%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0.395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0.110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0.085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40%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0.302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0.086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0.074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50%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0.225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0.067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0.057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60%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0.161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0.052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0.042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70%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0.106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0.039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0.034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80%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0.060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0.029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0.027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0.021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0.022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0.021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0.013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0.013</a:t>
                      </a:r>
                      <a:endParaRPr lang="en-US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0960" marR="6096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Arial"/>
                        </a:rPr>
                        <a:t>0.012</a:t>
                      </a:r>
                      <a:endParaRPr lang="en-US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42654B-118E-4118-B4E7-E7278D1E6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8588" y="990599"/>
            <a:ext cx="4270919" cy="2757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95BF9A-2566-40D6-9E32-4A39092F83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8587" y="3886200"/>
            <a:ext cx="4270919" cy="289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159D31-F4D2-4D1E-8D33-8389DCA1BC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688" y="3429000"/>
            <a:ext cx="406901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02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E87FF4-464E-4A4C-8EEA-9EAE5C09A9A0}"/>
              </a:ext>
            </a:extLst>
          </p:cNvPr>
          <p:cNvSpPr txBox="1"/>
          <p:nvPr/>
        </p:nvSpPr>
        <p:spPr>
          <a:xfrm>
            <a:off x="69880" y="-10080"/>
            <a:ext cx="900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Mathematical Boundaries of Variables in the UTC, Kinematic Wave Flow, and Papadakis-Kazan Equations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2A247C-0A5A-4C41-8F8D-4EA269E8E4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537" y="1447800"/>
            <a:ext cx="4288085" cy="2984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B32614-0843-4350-B511-BB79A2402D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8774" y="1447800"/>
            <a:ext cx="4489690" cy="2984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89B5FB-DF18-4D9E-9885-FE10AFBFF799}"/>
              </a:ext>
            </a:extLst>
          </p:cNvPr>
          <p:cNvSpPr txBox="1"/>
          <p:nvPr/>
        </p:nvSpPr>
        <p:spPr>
          <a:xfrm>
            <a:off x="16398" y="5410200"/>
            <a:ext cx="9143999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9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Boundary Coefficient’s have Hydrologic Value Limits by Hydrology Definitions.  However, These Limits May Not Exist within a </a:t>
            </a:r>
            <a:r>
              <a:rPr lang="en-US" sz="2090" b="1" dirty="0">
                <a:solidFill>
                  <a:srgbClr val="002060"/>
                </a:solidFill>
                <a:latin typeface="Calibri"/>
              </a:rPr>
              <a:t>Mathematic Equation.</a:t>
            </a:r>
            <a:r>
              <a:rPr kumimoji="0" lang="en-US" sz="209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209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0DA9BE-4072-421C-B0F8-8A9EF4335082}"/>
              </a:ext>
            </a:extLst>
          </p:cNvPr>
          <p:cNvSpPr txBox="1"/>
          <p:nvPr/>
        </p:nvSpPr>
        <p:spPr>
          <a:xfrm>
            <a:off x="203068" y="4572000"/>
            <a:ext cx="4082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UTC Eq. plotted for Impervious Surface Boundary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D478EDD-9091-43B4-A40E-8AB9CB8B7366}"/>
              </a:ext>
            </a:extLst>
          </p:cNvPr>
          <p:cNvSpPr txBox="1"/>
          <p:nvPr/>
        </p:nvSpPr>
        <p:spPr>
          <a:xfrm>
            <a:off x="4536734" y="4572000"/>
            <a:ext cx="45026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UTC Eq. plotted Surface Boundary of NRCS CN Values</a:t>
            </a:r>
          </a:p>
        </p:txBody>
      </p:sp>
    </p:spTree>
    <p:extLst>
      <p:ext uri="{BB962C8B-B14F-4D97-AF65-F5344CB8AC3E}">
        <p14:creationId xmlns:p14="http://schemas.microsoft.com/office/powerpoint/2010/main" val="4029457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E87FF4-464E-4A4C-8EEA-9EAE5C09A9A0}"/>
              </a:ext>
            </a:extLst>
          </p:cNvPr>
          <p:cNvSpPr txBox="1"/>
          <p:nvPr/>
        </p:nvSpPr>
        <p:spPr>
          <a:xfrm>
            <a:off x="69880" y="-10080"/>
            <a:ext cx="9004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Mathematical Boundaries of Variables in the UTC, Kinematic Wave Flow, and Papadakis-Kazan Equations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89B5FB-DF18-4D9E-9885-FE10AFBFF799}"/>
              </a:ext>
            </a:extLst>
          </p:cNvPr>
          <p:cNvSpPr txBox="1"/>
          <p:nvPr/>
        </p:nvSpPr>
        <p:spPr>
          <a:xfrm>
            <a:off x="16399" y="5410200"/>
            <a:ext cx="9127602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9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Boundary Coefficient’s ‘n’ at the Vertical Axis can be </a:t>
            </a:r>
            <a:r>
              <a:rPr lang="en-US" sz="2090" b="1" dirty="0">
                <a:solidFill>
                  <a:srgbClr val="002060"/>
                </a:solidFill>
                <a:latin typeface="Calibri"/>
              </a:rPr>
              <a:t>Estimated with a Range of Limits for ‘s’ and ‘</a:t>
            </a:r>
            <a:r>
              <a:rPr lang="en-US" sz="2090" b="1" dirty="0" err="1">
                <a:solidFill>
                  <a:srgbClr val="002060"/>
                </a:solidFill>
                <a:latin typeface="Calibri"/>
              </a:rPr>
              <a:t>i</a:t>
            </a:r>
            <a:r>
              <a:rPr lang="en-US" sz="2090" b="1" dirty="0">
                <a:solidFill>
                  <a:srgbClr val="002060"/>
                </a:solidFill>
                <a:latin typeface="Calibri"/>
              </a:rPr>
              <a:t>’ for the Entire Limits of the Mathematic Equation.</a:t>
            </a:r>
            <a:r>
              <a:rPr kumimoji="0" lang="en-US" sz="209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209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0DA9BE-4072-421C-B0F8-8A9EF4335082}"/>
              </a:ext>
            </a:extLst>
          </p:cNvPr>
          <p:cNvSpPr txBox="1"/>
          <p:nvPr/>
        </p:nvSpPr>
        <p:spPr>
          <a:xfrm>
            <a:off x="203068" y="4724400"/>
            <a:ext cx="415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Kinematic Equations plotted for Surface Boundary of Manning’s ‘n’ 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D478EDD-9091-43B4-A40E-8AB9CB8B7366}"/>
              </a:ext>
            </a:extLst>
          </p:cNvPr>
          <p:cNvSpPr txBox="1"/>
          <p:nvPr/>
        </p:nvSpPr>
        <p:spPr>
          <a:xfrm>
            <a:off x="4481513" y="4724400"/>
            <a:ext cx="4502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Papadakis-Kazan Equation plotted for Surface Boundary of Manning’s ‘n’ Value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1930"/>
            <a:ext cx="4502120" cy="33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0437"/>
            <a:ext cx="4427800" cy="33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555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-76200" y="0"/>
            <a:ext cx="9220200" cy="107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70" b="1" dirty="0">
                <a:solidFill>
                  <a:srgbClr val="002060"/>
                </a:solidFill>
                <a:latin typeface="Calibri"/>
              </a:rPr>
              <a:t>An Evaluation of  the </a:t>
            </a:r>
            <a:r>
              <a:rPr kumimoji="0" lang="en-US" sz="317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317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317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Equation for a</a:t>
            </a:r>
            <a:r>
              <a:rPr lang="en-US" sz="3170" b="1" dirty="0">
                <a:solidFill>
                  <a:srgbClr val="002060"/>
                </a:solidFill>
                <a:latin typeface="Calibri"/>
              </a:rPr>
              <a:t> Full Range of Manning's Sheet Flow ‘n’ Values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143000"/>
            <a:ext cx="2590800" cy="990600"/>
          </a:xfrm>
          <a:prstGeom prst="rect">
            <a:avLst/>
          </a:prstGeom>
          <a:noFill/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914400" y="1962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1143000"/>
            <a:ext cx="3400425" cy="1066800"/>
          </a:xfrm>
          <a:prstGeom prst="rect">
            <a:avLst/>
          </a:prstGeom>
          <a:noFill/>
        </p:spPr>
      </p:pic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914400" y="1390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2133600"/>
            <a:ext cx="3760150" cy="114300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B0DA9BE-4072-421C-B0F8-8A9EF4335082}"/>
              </a:ext>
            </a:extLst>
          </p:cNvPr>
          <p:cNvSpPr txBox="1"/>
          <p:nvPr/>
        </p:nvSpPr>
        <p:spPr>
          <a:xfrm>
            <a:off x="228600" y="2438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2"/>
                </a:solidFill>
              </a:rPr>
              <a:t>Papadakis</a:t>
            </a:r>
            <a:r>
              <a:rPr lang="en-US" sz="1800" dirty="0">
                <a:solidFill>
                  <a:schemeClr val="tx2"/>
                </a:solidFill>
              </a:rPr>
              <a:t>-Kazan  Equation Arranged for Rainfall Intensity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B0DA9BE-4072-421C-B0F8-8A9EF4335082}"/>
              </a:ext>
            </a:extLst>
          </p:cNvPr>
          <p:cNvSpPr txBox="1"/>
          <p:nvPr/>
        </p:nvSpPr>
        <p:spPr>
          <a:xfrm>
            <a:off x="0" y="3581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Partial Multi-Variable Derivative of </a:t>
            </a:r>
            <a:r>
              <a:rPr lang="en-US" sz="1800" dirty="0" err="1">
                <a:solidFill>
                  <a:schemeClr val="tx2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Papadakis</a:t>
            </a:r>
            <a:r>
              <a:rPr lang="en-US" sz="1800" dirty="0">
                <a:solidFill>
                  <a:schemeClr val="tx2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-Kazan</a:t>
            </a:r>
            <a:r>
              <a:rPr lang="en-US" sz="1800" dirty="0">
                <a:solidFill>
                  <a:schemeClr val="tx2"/>
                </a:solidFill>
              </a:rPr>
              <a:t> Eq</a:t>
            </a:r>
            <a:r>
              <a:rPr lang="en-US" sz="1800" dirty="0">
                <a:solidFill>
                  <a:schemeClr val="tx2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. with respect to ‘L’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3352800"/>
            <a:ext cx="5810250" cy="1017201"/>
          </a:xfrm>
          <a:prstGeom prst="rect">
            <a:avLst/>
          </a:prstGeom>
          <a:noFill/>
        </p:spPr>
      </p:pic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914400" y="16478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B0DA9BE-4072-421C-B0F8-8A9EF4335082}"/>
              </a:ext>
            </a:extLst>
          </p:cNvPr>
          <p:cNvSpPr txBox="1"/>
          <p:nvPr/>
        </p:nvSpPr>
        <p:spPr>
          <a:xfrm>
            <a:off x="304800" y="49530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2"/>
                </a:solidFill>
              </a:rPr>
              <a:t>Papadakis</a:t>
            </a:r>
            <a:r>
              <a:rPr lang="en-US" sz="1800" dirty="0">
                <a:solidFill>
                  <a:schemeClr val="tx2"/>
                </a:solidFill>
              </a:rPr>
              <a:t>-Kazan</a:t>
            </a:r>
          </a:p>
          <a:p>
            <a:r>
              <a:rPr lang="en-US" sz="1800" dirty="0">
                <a:solidFill>
                  <a:schemeClr val="tx2"/>
                </a:solidFill>
              </a:rPr>
              <a:t> ‘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’ Optimized for Manning’s Sheet Flow ‘n’ Values</a:t>
            </a: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1" y="5105400"/>
            <a:ext cx="2667000" cy="990600"/>
          </a:xfrm>
          <a:prstGeom prst="rect">
            <a:avLst/>
          </a:prstGeom>
          <a:noFill/>
        </p:spPr>
      </p:pic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91440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5400" y="5257800"/>
            <a:ext cx="52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 Math" pitchFamily="18" charset="0"/>
                <a:ea typeface="Cambria Math" pitchFamily="18" charset="0"/>
              </a:rPr>
              <a:t>=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35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5181600"/>
            <a:ext cx="22098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6508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-38100" y="177225"/>
            <a:ext cx="922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32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Compared to 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Velocity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UTC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22CF91-EB49-4C08-97FC-7E8FFB4C4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200"/>
            <a:ext cx="8686800" cy="58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425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-38100" y="177225"/>
            <a:ext cx="922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32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Compared to 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Velocity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UTC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A27E44-E519-4A6D-8F5C-ECDAE66000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200"/>
            <a:ext cx="8686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-38100" y="177225"/>
            <a:ext cx="922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Papadakis-Kazan T</a:t>
            </a:r>
            <a:r>
              <a:rPr kumimoji="0" lang="en-US" sz="32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Compared to 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Velocity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UTC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EE4B9E-C13D-4EE9-BCA2-9CA92B7BF8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200"/>
            <a:ext cx="8686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01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521463" cy="43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2BCDC7-E2B4-45A1-9DF1-DD8CCD773D91}"/>
              </a:ext>
            </a:extLst>
          </p:cNvPr>
          <p:cNvSpPr txBox="1"/>
          <p:nvPr/>
        </p:nvSpPr>
        <p:spPr>
          <a:xfrm>
            <a:off x="-95250" y="177225"/>
            <a:ext cx="9334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Papadakis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-Kazan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all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3200" b="1" i="0" u="none" strike="noStrike" kern="1200" cap="all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Equation 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for Surface Boundary Conditions with Manning’s ‘n’ Sheet Flow Coefficients 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9F728138-53A6-47DF-BE15-625940CF1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363489"/>
              </p:ext>
            </p:extLst>
          </p:nvPr>
        </p:nvGraphicFramePr>
        <p:xfrm>
          <a:off x="304799" y="1254443"/>
          <a:ext cx="1492763" cy="217497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463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63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0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Percent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Impervious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 ‘n’ Sheet Coefficients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0.750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0.655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0.511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6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30%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0.395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40%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0.302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50%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0.225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60%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0.161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70%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0.106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80%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0.060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90%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0.021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9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99%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59" marR="68559" marT="9522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0.013</a:t>
                      </a:r>
                      <a:endParaRPr lang="en-US" sz="900" b="0" dirty="0">
                        <a:effectLst/>
                        <a:highlight>
                          <a:srgbClr val="FFFF00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9522" marR="9522" marT="9522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74653DFE-DDEF-4F02-AF19-ADC3CD2FDF6A}"/>
                  </a:ext>
                </a:extLst>
              </p:cNvPr>
              <p:cNvSpPr txBox="1"/>
              <p:nvPr/>
            </p:nvSpPr>
            <p:spPr>
              <a:xfrm>
                <a:off x="304800" y="3431106"/>
                <a:ext cx="8693663" cy="3262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C0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US" sz="3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r>
                  <a:rPr kumimoji="0" lang="en-US" sz="36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 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Time of Concentration (minutes)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C0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𝑳</m:t>
                    </m:r>
                    <m:r>
                      <a:rPr kumimoji="0" lang="en-US" sz="2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5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 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Length of Flow Path (feet)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C0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lang="en-US" sz="2500" b="1" dirty="0">
                    <a:solidFill>
                      <a:srgbClr val="0070C0"/>
                    </a:solidFill>
                  </a:rPr>
                  <a:t>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500" b="0" i="0" u="none" strike="noStrike" kern="1200" cap="none" spc="0" normalizeH="0" baseline="-2000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avg</m:t>
                    </m:r>
                    <m:r>
                      <a:rPr kumimoji="0" lang="en-US" sz="2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5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 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Manning’s Sheet Flow</a:t>
                </a:r>
                <a:r>
                  <a:rPr kumimoji="0" lang="en-US" sz="25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Coefficient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C0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𝒔</m:t>
                    </m:r>
                  </m:oMath>
                </a14:m>
                <a:r>
                  <a:rPr kumimoji="0" lang="en-US" sz="2500" b="1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 %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Slope of Flow Path (decimal format)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C0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Equation Limits:    1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to 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500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acres of drainage basin				     	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to 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12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percent slope for flow path			     	     </a:t>
                </a:r>
                <a:r>
                  <a:rPr lang="en-US" sz="2500" dirty="0">
                    <a:solidFill>
                      <a:srgbClr val="0070C0"/>
                    </a:solidFill>
                    <a:latin typeface="Calibri"/>
                  </a:rPr>
                  <a:t>0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.013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to 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0.75</a:t>
                </a:r>
                <a:r>
                  <a:rPr kumimoji="0" 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Manning’s sheet surface ‘n’ value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74653DFE-DDEF-4F02-AF19-ADC3CD2FD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431106"/>
                <a:ext cx="8693663" cy="3262432"/>
              </a:xfrm>
              <a:prstGeom prst="rect">
                <a:avLst/>
              </a:prstGeom>
              <a:blipFill>
                <a:blip r:embed="rId3" cstate="print"/>
                <a:stretch>
                  <a:fillRect l="-1893" t="-2991" b="-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914400" y="1609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295400"/>
            <a:ext cx="6025468" cy="17526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676400" y="30480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.  </a:t>
            </a:r>
            <a:r>
              <a:rPr lang="en-US" sz="2000" dirty="0" err="1">
                <a:solidFill>
                  <a:schemeClr val="accent1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Papadakis</a:t>
            </a:r>
            <a:r>
              <a:rPr lang="en-US" sz="2000" dirty="0">
                <a:solidFill>
                  <a:schemeClr val="accent1"/>
                </a:solidFill>
                <a:uFill>
                  <a:solidFill>
                    <a:srgbClr val="FD03EB"/>
                  </a:solidFill>
                </a:uFill>
                <a:latin typeface="Arial" panose="020B0604020202020204" pitchFamily="34" charset="0"/>
              </a:rPr>
              <a:t>-Kazan with surface and channelization attributes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10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B293021F-4A92-4366-9FAA-993AFEEB4DFC}"/>
              </a:ext>
            </a:extLst>
          </p:cNvPr>
          <p:cNvSpPr txBox="1">
            <a:spLocks/>
          </p:cNvSpPr>
          <p:nvPr/>
        </p:nvSpPr>
        <p:spPr bwMode="auto">
          <a:xfrm>
            <a:off x="0" y="263099"/>
            <a:ext cx="9144000" cy="1447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260" b="1" dirty="0">
                <a:effectLst/>
              </a:rPr>
              <a:t>The Complexities of a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260" b="1" dirty="0">
                <a:solidFill>
                  <a:schemeClr val="tx2"/>
                </a:solidFill>
              </a:rPr>
              <a:t>T</a:t>
            </a:r>
            <a:r>
              <a:rPr lang="en-US" sz="3260" b="1" cap="small" baseline="-25000" dirty="0">
                <a:solidFill>
                  <a:schemeClr val="tx2"/>
                </a:solidFill>
              </a:rPr>
              <a:t>c</a:t>
            </a:r>
            <a:r>
              <a:rPr lang="en-US" sz="3600" b="1" cap="small" baseline="-25000" dirty="0">
                <a:solidFill>
                  <a:schemeClr val="tx2"/>
                </a:solidFill>
              </a:rPr>
              <a:t> </a:t>
            </a:r>
            <a:r>
              <a:rPr lang="en-US" sz="3260" b="1" dirty="0">
                <a:effectLst/>
              </a:rPr>
              <a:t> Equation when Properly Applied to a Basin’s Attributes Can Reasonably Estimate a Response Time for Storm Water Runoff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10800000" flipV="1">
            <a:off x="0" y="6096000"/>
            <a:ext cx="914400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dirty="0" bmk="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090" b="1" i="0" u="none" strike="noStrike" cap="none" normalizeH="0" dirty="0" bmk="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Ken Kagy</a:t>
            </a:r>
            <a:r>
              <a:rPr kumimoji="0" lang="en-US" altLang="en-US" sz="1400" b="1" i="0" u="none" strike="noStrike" cap="none" normalizeH="0" baseline="0" dirty="0" bmk="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1200" b="1" i="0" u="none" strike="noStrike" cap="none" normalizeH="0" baseline="0" dirty="0" bmk="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P.E., CFM, CPSWQ, CPESC            </a:t>
            </a:r>
            <a:r>
              <a:rPr lang="en-US" altLang="en-US" sz="1600" b="1" dirty="0" bmk="">
                <a:latin typeface="Arial" pitchFamily="34" charset="0"/>
                <a:ea typeface="Times New Roman" pitchFamily="18" charset="0"/>
                <a:cs typeface="Times New Roman" pitchFamily="18" charset="0"/>
              </a:rPr>
              <a:t>(770) 343-8365         </a:t>
            </a:r>
            <a:r>
              <a:rPr lang="en-US" altLang="en-US" sz="1820" b="1" dirty="0" smtClean="0" bmk="">
                <a:latin typeface="Arial" pitchFamily="34" charset="0"/>
                <a:ea typeface="Times New Roman" pitchFamily="18" charset="0"/>
                <a:cs typeface="Times New Roman" pitchFamily="18" charset="0"/>
              </a:rPr>
              <a:t>kenkagy</a:t>
            </a:r>
            <a:r>
              <a:rPr lang="en-US" altLang="en-US" sz="1800" b="1" dirty="0" smtClean="0" bmk="">
                <a:latin typeface="Arial" pitchFamily="34" charset="0"/>
                <a:ea typeface="Times New Roman" pitchFamily="18" charset="0"/>
                <a:cs typeface="Times New Roman" pitchFamily="18" charset="0"/>
              </a:rPr>
              <a:t>@yahoo.com</a:t>
            </a:r>
            <a:r>
              <a:rPr kumimoji="0" lang="en-US" altLang="en-US" sz="1000" b="0" i="0" u="none" strike="noStrike" cap="none" normalizeH="0" baseline="0" dirty="0" bmk="_MailAutoSig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12970" y="184721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Time of Concentration is Vital to Hydrograph Peak Flow Assessment  And a Reasonably Estimated T</a:t>
            </a:r>
            <a:r>
              <a:rPr lang="en-US" altLang="en-US" b="1" baseline="-250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c</a:t>
            </a: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can Vary Peak Flows by      300%.</a:t>
            </a:r>
            <a:r>
              <a:rPr lang="en-US" altLang="en-US" b="1" dirty="0">
                <a:solidFill>
                  <a:srgbClr val="FFFF00"/>
                </a:solidFill>
                <a:cs typeface="Arial" pitchFamily="34" charset="0"/>
              </a:rPr>
              <a:t> </a:t>
            </a:r>
            <a:endParaRPr lang="en-US" alt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96200" y="2097761"/>
                <a:ext cx="304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3200" b="1" i="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600" b="1" dirty="0"/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097761"/>
                <a:ext cx="304800" cy="646331"/>
              </a:xfrm>
              <a:prstGeom prst="rect">
                <a:avLst/>
              </a:prstGeom>
              <a:blipFill>
                <a:blip r:embed="rId4" cstate="print"/>
                <a:stretch>
                  <a:fillRect l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53730" y="3489119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Understanding the required variables in a time of concentration equation.</a:t>
            </a:r>
          </a:p>
          <a:p>
            <a:pPr marL="457200" indent="-457200" algn="l">
              <a:lnSpc>
                <a:spcPts val="1600"/>
              </a:lnSpc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457200" indent="-457200" algn="l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Understanding the limits to each variable in a time of concentration equation.</a:t>
            </a:r>
          </a:p>
          <a:p>
            <a:pPr marL="457200" indent="-457200" algn="l">
              <a:lnSpc>
                <a:spcPts val="1600"/>
              </a:lnSpc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en-US" sz="2000" dirty="0"/>
          </a:p>
          <a:p>
            <a:pPr marL="457200" indent="-457200" algn="l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Understanding a basin’s flow path with its flow type, length, depth, and slope.</a:t>
            </a:r>
          </a:p>
          <a:p>
            <a:pPr algn="l">
              <a:lnSpc>
                <a:spcPts val="1600"/>
              </a:lnSpc>
              <a:buClr>
                <a:schemeClr val="accent2"/>
              </a:buClr>
              <a:defRPr/>
            </a:pPr>
            <a:endParaRPr lang="en-US" sz="1800" dirty="0"/>
          </a:p>
          <a:p>
            <a:pPr marL="457200" indent="-457200" algn="l" eaLnBrk="1" hangingPunct="1"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Apply acceptable surface roughness </a:t>
            </a:r>
            <a:r>
              <a:rPr lang="en-US" altLang="en-US" sz="2000" b="1" dirty="0">
                <a:cs typeface="Arial" pitchFamily="34" charset="0"/>
              </a:rPr>
              <a:t>T</a:t>
            </a:r>
            <a:r>
              <a:rPr lang="en-US" altLang="en-US" sz="2000" b="1" baseline="-25000" dirty="0">
                <a:cs typeface="Arial" pitchFamily="34" charset="0"/>
              </a:rPr>
              <a:t>c</a:t>
            </a:r>
            <a:r>
              <a:rPr lang="en-US" altLang="en-US" sz="2000" b="1" baseline="-250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/>
              <a:t>coefficients that correlate to equivalent  hydrology’s surface roughness conditions used to calculate the hydrograph.</a:t>
            </a:r>
            <a:endParaRPr lang="en-US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6200" y="2895600"/>
            <a:ext cx="8991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2360" b="1" kern="0" dirty="0">
                <a:solidFill>
                  <a:srgbClr val="0033CC"/>
                </a:solidFill>
                <a:effectLst/>
              </a:rPr>
              <a:t>The Accuracy of Time Equations are Improved with the following:</a:t>
            </a:r>
            <a:r>
              <a:rPr lang="en-US" sz="2000" b="1" kern="0" dirty="0">
                <a:solidFill>
                  <a:srgbClr val="0033CC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670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Sheet Flow ‘n’ Coefficient Interpolated to Percent Impervious Surface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436214"/>
              </p:ext>
            </p:extLst>
          </p:nvPr>
        </p:nvGraphicFramePr>
        <p:xfrm>
          <a:off x="1524000" y="1600200"/>
          <a:ext cx="5892800" cy="2669286"/>
        </p:xfrm>
        <a:graphic>
          <a:graphicData uri="http://schemas.openxmlformats.org/drawingml/2006/table">
            <a:tbl>
              <a:tblPr firstRow="1" firstCol="1" bandRow="1"/>
              <a:tblGrid>
                <a:gridCol w="10071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6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7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0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405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Percent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Impervious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Exponential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‘n’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Linear ‘n’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Polynomial ‘n’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Average ‘n’ Sheet Flow Values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10%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0.650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0.623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0.625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0.633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20%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0.551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0.501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0.492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0.276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0.480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0.390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0.382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40%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0.408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0.293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0.294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50%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0.337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0.211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0.222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60%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0.265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70%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80%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90%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8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99%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75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E75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0.013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14" y="4352471"/>
            <a:ext cx="48291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51819" y="1524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 Concentrated Flow</a:t>
            </a:r>
          </a:p>
        </p:txBody>
      </p:sp>
      <p:grpSp>
        <p:nvGrpSpPr>
          <p:cNvPr id="18435" name="Group 39"/>
          <p:cNvGrpSpPr>
            <a:grpSpLocks/>
          </p:cNvGrpSpPr>
          <p:nvPr/>
        </p:nvGrpSpPr>
        <p:grpSpPr bwMode="auto">
          <a:xfrm>
            <a:off x="2431949" y="838200"/>
            <a:ext cx="5492851" cy="1863672"/>
            <a:chOff x="432" y="1440"/>
            <a:chExt cx="4512" cy="1888"/>
          </a:xfrm>
        </p:grpSpPr>
        <p:grpSp>
          <p:nvGrpSpPr>
            <p:cNvPr id="18436" name="Group 25"/>
            <p:cNvGrpSpPr>
              <a:grpSpLocks/>
            </p:cNvGrpSpPr>
            <p:nvPr/>
          </p:nvGrpSpPr>
          <p:grpSpPr bwMode="auto">
            <a:xfrm>
              <a:off x="432" y="1440"/>
              <a:ext cx="4512" cy="1888"/>
              <a:chOff x="384" y="1440"/>
              <a:chExt cx="4512" cy="1888"/>
            </a:xfrm>
          </p:grpSpPr>
          <p:sp>
            <p:nvSpPr>
              <p:cNvPr id="18450" name="Line 7"/>
              <p:cNvSpPr>
                <a:spLocks noChangeShapeType="1"/>
              </p:cNvSpPr>
              <p:nvPr/>
            </p:nvSpPr>
            <p:spPr bwMode="auto">
              <a:xfrm>
                <a:off x="2736" y="1440"/>
                <a:ext cx="216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8451" name="Line 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216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grpSp>
            <p:nvGrpSpPr>
              <p:cNvPr id="18452" name="Group 15"/>
              <p:cNvGrpSpPr>
                <a:grpSpLocks/>
              </p:cNvGrpSpPr>
              <p:nvPr/>
            </p:nvGrpSpPr>
            <p:grpSpPr bwMode="auto">
              <a:xfrm>
                <a:off x="1056" y="1824"/>
                <a:ext cx="2352" cy="688"/>
                <a:chOff x="384" y="1440"/>
                <a:chExt cx="2352" cy="688"/>
              </a:xfrm>
            </p:grpSpPr>
            <p:sp>
              <p:nvSpPr>
                <p:cNvPr id="18462" name="Freeform 3"/>
                <p:cNvSpPr>
                  <a:spLocks/>
                </p:cNvSpPr>
                <p:nvPr/>
              </p:nvSpPr>
              <p:spPr bwMode="auto">
                <a:xfrm>
                  <a:off x="384" y="1440"/>
                  <a:ext cx="2352" cy="688"/>
                </a:xfrm>
                <a:custGeom>
                  <a:avLst/>
                  <a:gdLst>
                    <a:gd name="T0" fmla="*/ 0 w 2352"/>
                    <a:gd name="T1" fmla="*/ 672 h 688"/>
                    <a:gd name="T2" fmla="*/ 192 w 2352"/>
                    <a:gd name="T3" fmla="*/ 672 h 688"/>
                    <a:gd name="T4" fmla="*/ 672 w 2352"/>
                    <a:gd name="T5" fmla="*/ 576 h 688"/>
                    <a:gd name="T6" fmla="*/ 912 w 2352"/>
                    <a:gd name="T7" fmla="*/ 480 h 688"/>
                    <a:gd name="T8" fmla="*/ 960 w 2352"/>
                    <a:gd name="T9" fmla="*/ 528 h 688"/>
                    <a:gd name="T10" fmla="*/ 1056 w 2352"/>
                    <a:gd name="T11" fmla="*/ 528 h 688"/>
                    <a:gd name="T12" fmla="*/ 1104 w 2352"/>
                    <a:gd name="T13" fmla="*/ 480 h 688"/>
                    <a:gd name="T14" fmla="*/ 1152 w 2352"/>
                    <a:gd name="T15" fmla="*/ 384 h 688"/>
                    <a:gd name="T16" fmla="*/ 1296 w 2352"/>
                    <a:gd name="T17" fmla="*/ 336 h 688"/>
                    <a:gd name="T18" fmla="*/ 1440 w 2352"/>
                    <a:gd name="T19" fmla="*/ 288 h 688"/>
                    <a:gd name="T20" fmla="*/ 1728 w 2352"/>
                    <a:gd name="T21" fmla="*/ 192 h 688"/>
                    <a:gd name="T22" fmla="*/ 1920 w 2352"/>
                    <a:gd name="T23" fmla="*/ 144 h 688"/>
                    <a:gd name="T24" fmla="*/ 2112 w 2352"/>
                    <a:gd name="T25" fmla="*/ 96 h 688"/>
                    <a:gd name="T26" fmla="*/ 2208 w 2352"/>
                    <a:gd name="T27" fmla="*/ 48 h 688"/>
                    <a:gd name="T28" fmla="*/ 2352 w 2352"/>
                    <a:gd name="T29" fmla="*/ 0 h 68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352"/>
                    <a:gd name="T46" fmla="*/ 0 h 688"/>
                    <a:gd name="T47" fmla="*/ 2352 w 2352"/>
                    <a:gd name="T48" fmla="*/ 688 h 68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352" h="688">
                      <a:moveTo>
                        <a:pt x="0" y="672"/>
                      </a:moveTo>
                      <a:cubicBezTo>
                        <a:pt x="40" y="680"/>
                        <a:pt x="80" y="688"/>
                        <a:pt x="192" y="672"/>
                      </a:cubicBezTo>
                      <a:cubicBezTo>
                        <a:pt x="304" y="656"/>
                        <a:pt x="552" y="608"/>
                        <a:pt x="672" y="576"/>
                      </a:cubicBezTo>
                      <a:cubicBezTo>
                        <a:pt x="792" y="544"/>
                        <a:pt x="864" y="488"/>
                        <a:pt x="912" y="480"/>
                      </a:cubicBezTo>
                      <a:cubicBezTo>
                        <a:pt x="960" y="472"/>
                        <a:pt x="936" y="520"/>
                        <a:pt x="960" y="528"/>
                      </a:cubicBezTo>
                      <a:cubicBezTo>
                        <a:pt x="984" y="536"/>
                        <a:pt x="1032" y="536"/>
                        <a:pt x="1056" y="528"/>
                      </a:cubicBezTo>
                      <a:cubicBezTo>
                        <a:pt x="1080" y="520"/>
                        <a:pt x="1088" y="504"/>
                        <a:pt x="1104" y="480"/>
                      </a:cubicBezTo>
                      <a:cubicBezTo>
                        <a:pt x="1120" y="456"/>
                        <a:pt x="1120" y="408"/>
                        <a:pt x="1152" y="384"/>
                      </a:cubicBezTo>
                      <a:cubicBezTo>
                        <a:pt x="1184" y="360"/>
                        <a:pt x="1248" y="352"/>
                        <a:pt x="1296" y="336"/>
                      </a:cubicBezTo>
                      <a:cubicBezTo>
                        <a:pt x="1344" y="320"/>
                        <a:pt x="1368" y="312"/>
                        <a:pt x="1440" y="288"/>
                      </a:cubicBezTo>
                      <a:cubicBezTo>
                        <a:pt x="1512" y="264"/>
                        <a:pt x="1648" y="216"/>
                        <a:pt x="1728" y="192"/>
                      </a:cubicBezTo>
                      <a:cubicBezTo>
                        <a:pt x="1808" y="168"/>
                        <a:pt x="1856" y="160"/>
                        <a:pt x="1920" y="144"/>
                      </a:cubicBezTo>
                      <a:cubicBezTo>
                        <a:pt x="1984" y="128"/>
                        <a:pt x="2064" y="112"/>
                        <a:pt x="2112" y="96"/>
                      </a:cubicBezTo>
                      <a:cubicBezTo>
                        <a:pt x="2160" y="80"/>
                        <a:pt x="2168" y="64"/>
                        <a:pt x="2208" y="48"/>
                      </a:cubicBezTo>
                      <a:cubicBezTo>
                        <a:pt x="2248" y="32"/>
                        <a:pt x="2328" y="8"/>
                        <a:pt x="2352" y="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18463" name="Freeform 14"/>
                <p:cNvSpPr>
                  <a:spLocks/>
                </p:cNvSpPr>
                <p:nvPr/>
              </p:nvSpPr>
              <p:spPr bwMode="auto">
                <a:xfrm>
                  <a:off x="1296" y="1824"/>
                  <a:ext cx="240" cy="144"/>
                </a:xfrm>
                <a:custGeom>
                  <a:avLst/>
                  <a:gdLst>
                    <a:gd name="T0" fmla="*/ 0 w 240"/>
                    <a:gd name="T1" fmla="*/ 96 h 144"/>
                    <a:gd name="T2" fmla="*/ 48 w 240"/>
                    <a:gd name="T3" fmla="*/ 144 h 144"/>
                    <a:gd name="T4" fmla="*/ 144 w 240"/>
                    <a:gd name="T5" fmla="*/ 144 h 144"/>
                    <a:gd name="T6" fmla="*/ 192 w 240"/>
                    <a:gd name="T7" fmla="*/ 96 h 144"/>
                    <a:gd name="T8" fmla="*/ 240 w 240"/>
                    <a:gd name="T9" fmla="*/ 0 h 144"/>
                    <a:gd name="T10" fmla="*/ 0 w 240"/>
                    <a:gd name="T11" fmla="*/ 96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0"/>
                    <a:gd name="T19" fmla="*/ 0 h 144"/>
                    <a:gd name="T20" fmla="*/ 240 w 240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0" h="144">
                      <a:moveTo>
                        <a:pt x="0" y="96"/>
                      </a:moveTo>
                      <a:lnTo>
                        <a:pt x="48" y="144"/>
                      </a:lnTo>
                      <a:lnTo>
                        <a:pt x="144" y="144"/>
                      </a:lnTo>
                      <a:lnTo>
                        <a:pt x="192" y="96"/>
                      </a:lnTo>
                      <a:lnTo>
                        <a:pt x="240" y="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grpSp>
            <p:nvGrpSpPr>
              <p:cNvPr id="18453" name="Group 16"/>
              <p:cNvGrpSpPr>
                <a:grpSpLocks/>
              </p:cNvGrpSpPr>
              <p:nvPr/>
            </p:nvGrpSpPr>
            <p:grpSpPr bwMode="auto">
              <a:xfrm>
                <a:off x="384" y="1440"/>
                <a:ext cx="2352" cy="688"/>
                <a:chOff x="384" y="1440"/>
                <a:chExt cx="2352" cy="688"/>
              </a:xfrm>
            </p:grpSpPr>
            <p:sp>
              <p:nvSpPr>
                <p:cNvPr id="18460" name="Freeform 17"/>
                <p:cNvSpPr>
                  <a:spLocks/>
                </p:cNvSpPr>
                <p:nvPr/>
              </p:nvSpPr>
              <p:spPr bwMode="auto">
                <a:xfrm>
                  <a:off x="384" y="1440"/>
                  <a:ext cx="2352" cy="688"/>
                </a:xfrm>
                <a:custGeom>
                  <a:avLst/>
                  <a:gdLst>
                    <a:gd name="T0" fmla="*/ 0 w 2352"/>
                    <a:gd name="T1" fmla="*/ 672 h 688"/>
                    <a:gd name="T2" fmla="*/ 192 w 2352"/>
                    <a:gd name="T3" fmla="*/ 672 h 688"/>
                    <a:gd name="T4" fmla="*/ 672 w 2352"/>
                    <a:gd name="T5" fmla="*/ 576 h 688"/>
                    <a:gd name="T6" fmla="*/ 912 w 2352"/>
                    <a:gd name="T7" fmla="*/ 480 h 688"/>
                    <a:gd name="T8" fmla="*/ 960 w 2352"/>
                    <a:gd name="T9" fmla="*/ 528 h 688"/>
                    <a:gd name="T10" fmla="*/ 1056 w 2352"/>
                    <a:gd name="T11" fmla="*/ 528 h 688"/>
                    <a:gd name="T12" fmla="*/ 1104 w 2352"/>
                    <a:gd name="T13" fmla="*/ 480 h 688"/>
                    <a:gd name="T14" fmla="*/ 1152 w 2352"/>
                    <a:gd name="T15" fmla="*/ 384 h 688"/>
                    <a:gd name="T16" fmla="*/ 1296 w 2352"/>
                    <a:gd name="T17" fmla="*/ 336 h 688"/>
                    <a:gd name="T18" fmla="*/ 1440 w 2352"/>
                    <a:gd name="T19" fmla="*/ 288 h 688"/>
                    <a:gd name="T20" fmla="*/ 1728 w 2352"/>
                    <a:gd name="T21" fmla="*/ 192 h 688"/>
                    <a:gd name="T22" fmla="*/ 1920 w 2352"/>
                    <a:gd name="T23" fmla="*/ 144 h 688"/>
                    <a:gd name="T24" fmla="*/ 2112 w 2352"/>
                    <a:gd name="T25" fmla="*/ 96 h 688"/>
                    <a:gd name="T26" fmla="*/ 2208 w 2352"/>
                    <a:gd name="T27" fmla="*/ 48 h 688"/>
                    <a:gd name="T28" fmla="*/ 2352 w 2352"/>
                    <a:gd name="T29" fmla="*/ 0 h 68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352"/>
                    <a:gd name="T46" fmla="*/ 0 h 688"/>
                    <a:gd name="T47" fmla="*/ 2352 w 2352"/>
                    <a:gd name="T48" fmla="*/ 688 h 68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352" h="688">
                      <a:moveTo>
                        <a:pt x="0" y="672"/>
                      </a:moveTo>
                      <a:cubicBezTo>
                        <a:pt x="40" y="680"/>
                        <a:pt x="80" y="688"/>
                        <a:pt x="192" y="672"/>
                      </a:cubicBezTo>
                      <a:cubicBezTo>
                        <a:pt x="304" y="656"/>
                        <a:pt x="552" y="608"/>
                        <a:pt x="672" y="576"/>
                      </a:cubicBezTo>
                      <a:cubicBezTo>
                        <a:pt x="792" y="544"/>
                        <a:pt x="864" y="488"/>
                        <a:pt x="912" y="480"/>
                      </a:cubicBezTo>
                      <a:cubicBezTo>
                        <a:pt x="960" y="472"/>
                        <a:pt x="936" y="520"/>
                        <a:pt x="960" y="528"/>
                      </a:cubicBezTo>
                      <a:cubicBezTo>
                        <a:pt x="984" y="536"/>
                        <a:pt x="1032" y="536"/>
                        <a:pt x="1056" y="528"/>
                      </a:cubicBezTo>
                      <a:cubicBezTo>
                        <a:pt x="1080" y="520"/>
                        <a:pt x="1088" y="504"/>
                        <a:pt x="1104" y="480"/>
                      </a:cubicBezTo>
                      <a:cubicBezTo>
                        <a:pt x="1120" y="456"/>
                        <a:pt x="1120" y="408"/>
                        <a:pt x="1152" y="384"/>
                      </a:cubicBezTo>
                      <a:cubicBezTo>
                        <a:pt x="1184" y="360"/>
                        <a:pt x="1248" y="352"/>
                        <a:pt x="1296" y="336"/>
                      </a:cubicBezTo>
                      <a:cubicBezTo>
                        <a:pt x="1344" y="320"/>
                        <a:pt x="1368" y="312"/>
                        <a:pt x="1440" y="288"/>
                      </a:cubicBezTo>
                      <a:cubicBezTo>
                        <a:pt x="1512" y="264"/>
                        <a:pt x="1648" y="216"/>
                        <a:pt x="1728" y="192"/>
                      </a:cubicBezTo>
                      <a:cubicBezTo>
                        <a:pt x="1808" y="168"/>
                        <a:pt x="1856" y="160"/>
                        <a:pt x="1920" y="144"/>
                      </a:cubicBezTo>
                      <a:cubicBezTo>
                        <a:pt x="1984" y="128"/>
                        <a:pt x="2064" y="112"/>
                        <a:pt x="2112" y="96"/>
                      </a:cubicBezTo>
                      <a:cubicBezTo>
                        <a:pt x="2160" y="80"/>
                        <a:pt x="2168" y="64"/>
                        <a:pt x="2208" y="48"/>
                      </a:cubicBezTo>
                      <a:cubicBezTo>
                        <a:pt x="2248" y="32"/>
                        <a:pt x="2328" y="8"/>
                        <a:pt x="2352" y="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18461" name="Freeform 18"/>
                <p:cNvSpPr>
                  <a:spLocks/>
                </p:cNvSpPr>
                <p:nvPr/>
              </p:nvSpPr>
              <p:spPr bwMode="auto">
                <a:xfrm>
                  <a:off x="1296" y="1824"/>
                  <a:ext cx="240" cy="144"/>
                </a:xfrm>
                <a:custGeom>
                  <a:avLst/>
                  <a:gdLst>
                    <a:gd name="T0" fmla="*/ 0 w 240"/>
                    <a:gd name="T1" fmla="*/ 96 h 144"/>
                    <a:gd name="T2" fmla="*/ 48 w 240"/>
                    <a:gd name="T3" fmla="*/ 144 h 144"/>
                    <a:gd name="T4" fmla="*/ 144 w 240"/>
                    <a:gd name="T5" fmla="*/ 144 h 144"/>
                    <a:gd name="T6" fmla="*/ 192 w 240"/>
                    <a:gd name="T7" fmla="*/ 96 h 144"/>
                    <a:gd name="T8" fmla="*/ 240 w 240"/>
                    <a:gd name="T9" fmla="*/ 0 h 144"/>
                    <a:gd name="T10" fmla="*/ 0 w 240"/>
                    <a:gd name="T11" fmla="*/ 96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0"/>
                    <a:gd name="T19" fmla="*/ 0 h 144"/>
                    <a:gd name="T20" fmla="*/ 240 w 240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0" h="144">
                      <a:moveTo>
                        <a:pt x="0" y="96"/>
                      </a:moveTo>
                      <a:lnTo>
                        <a:pt x="48" y="144"/>
                      </a:lnTo>
                      <a:lnTo>
                        <a:pt x="144" y="144"/>
                      </a:lnTo>
                      <a:lnTo>
                        <a:pt x="192" y="96"/>
                      </a:lnTo>
                      <a:lnTo>
                        <a:pt x="240" y="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grpSp>
            <p:nvGrpSpPr>
              <p:cNvPr id="18454" name="Group 19"/>
              <p:cNvGrpSpPr>
                <a:grpSpLocks/>
              </p:cNvGrpSpPr>
              <p:nvPr/>
            </p:nvGrpSpPr>
            <p:grpSpPr bwMode="auto">
              <a:xfrm>
                <a:off x="1728" y="2208"/>
                <a:ext cx="2352" cy="688"/>
                <a:chOff x="384" y="1440"/>
                <a:chExt cx="2352" cy="688"/>
              </a:xfrm>
            </p:grpSpPr>
            <p:sp>
              <p:nvSpPr>
                <p:cNvPr id="18458" name="Freeform 20"/>
                <p:cNvSpPr>
                  <a:spLocks/>
                </p:cNvSpPr>
                <p:nvPr/>
              </p:nvSpPr>
              <p:spPr bwMode="auto">
                <a:xfrm>
                  <a:off x="384" y="1440"/>
                  <a:ext cx="2352" cy="688"/>
                </a:xfrm>
                <a:custGeom>
                  <a:avLst/>
                  <a:gdLst>
                    <a:gd name="T0" fmla="*/ 0 w 2352"/>
                    <a:gd name="T1" fmla="*/ 672 h 688"/>
                    <a:gd name="T2" fmla="*/ 192 w 2352"/>
                    <a:gd name="T3" fmla="*/ 672 h 688"/>
                    <a:gd name="T4" fmla="*/ 672 w 2352"/>
                    <a:gd name="T5" fmla="*/ 576 h 688"/>
                    <a:gd name="T6" fmla="*/ 912 w 2352"/>
                    <a:gd name="T7" fmla="*/ 480 h 688"/>
                    <a:gd name="T8" fmla="*/ 960 w 2352"/>
                    <a:gd name="T9" fmla="*/ 528 h 688"/>
                    <a:gd name="T10" fmla="*/ 1056 w 2352"/>
                    <a:gd name="T11" fmla="*/ 528 h 688"/>
                    <a:gd name="T12" fmla="*/ 1104 w 2352"/>
                    <a:gd name="T13" fmla="*/ 480 h 688"/>
                    <a:gd name="T14" fmla="*/ 1152 w 2352"/>
                    <a:gd name="T15" fmla="*/ 384 h 688"/>
                    <a:gd name="T16" fmla="*/ 1296 w 2352"/>
                    <a:gd name="T17" fmla="*/ 336 h 688"/>
                    <a:gd name="T18" fmla="*/ 1440 w 2352"/>
                    <a:gd name="T19" fmla="*/ 288 h 688"/>
                    <a:gd name="T20" fmla="*/ 1728 w 2352"/>
                    <a:gd name="T21" fmla="*/ 192 h 688"/>
                    <a:gd name="T22" fmla="*/ 1920 w 2352"/>
                    <a:gd name="T23" fmla="*/ 144 h 688"/>
                    <a:gd name="T24" fmla="*/ 2112 w 2352"/>
                    <a:gd name="T25" fmla="*/ 96 h 688"/>
                    <a:gd name="T26" fmla="*/ 2208 w 2352"/>
                    <a:gd name="T27" fmla="*/ 48 h 688"/>
                    <a:gd name="T28" fmla="*/ 2352 w 2352"/>
                    <a:gd name="T29" fmla="*/ 0 h 68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352"/>
                    <a:gd name="T46" fmla="*/ 0 h 688"/>
                    <a:gd name="T47" fmla="*/ 2352 w 2352"/>
                    <a:gd name="T48" fmla="*/ 688 h 68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352" h="688">
                      <a:moveTo>
                        <a:pt x="0" y="672"/>
                      </a:moveTo>
                      <a:cubicBezTo>
                        <a:pt x="40" y="680"/>
                        <a:pt x="80" y="688"/>
                        <a:pt x="192" y="672"/>
                      </a:cubicBezTo>
                      <a:cubicBezTo>
                        <a:pt x="304" y="656"/>
                        <a:pt x="552" y="608"/>
                        <a:pt x="672" y="576"/>
                      </a:cubicBezTo>
                      <a:cubicBezTo>
                        <a:pt x="792" y="544"/>
                        <a:pt x="864" y="488"/>
                        <a:pt x="912" y="480"/>
                      </a:cubicBezTo>
                      <a:cubicBezTo>
                        <a:pt x="960" y="472"/>
                        <a:pt x="936" y="520"/>
                        <a:pt x="960" y="528"/>
                      </a:cubicBezTo>
                      <a:cubicBezTo>
                        <a:pt x="984" y="536"/>
                        <a:pt x="1032" y="536"/>
                        <a:pt x="1056" y="528"/>
                      </a:cubicBezTo>
                      <a:cubicBezTo>
                        <a:pt x="1080" y="520"/>
                        <a:pt x="1088" y="504"/>
                        <a:pt x="1104" y="480"/>
                      </a:cubicBezTo>
                      <a:cubicBezTo>
                        <a:pt x="1120" y="456"/>
                        <a:pt x="1120" y="408"/>
                        <a:pt x="1152" y="384"/>
                      </a:cubicBezTo>
                      <a:cubicBezTo>
                        <a:pt x="1184" y="360"/>
                        <a:pt x="1248" y="352"/>
                        <a:pt x="1296" y="336"/>
                      </a:cubicBezTo>
                      <a:cubicBezTo>
                        <a:pt x="1344" y="320"/>
                        <a:pt x="1368" y="312"/>
                        <a:pt x="1440" y="288"/>
                      </a:cubicBezTo>
                      <a:cubicBezTo>
                        <a:pt x="1512" y="264"/>
                        <a:pt x="1648" y="216"/>
                        <a:pt x="1728" y="192"/>
                      </a:cubicBezTo>
                      <a:cubicBezTo>
                        <a:pt x="1808" y="168"/>
                        <a:pt x="1856" y="160"/>
                        <a:pt x="1920" y="144"/>
                      </a:cubicBezTo>
                      <a:cubicBezTo>
                        <a:pt x="1984" y="128"/>
                        <a:pt x="2064" y="112"/>
                        <a:pt x="2112" y="96"/>
                      </a:cubicBezTo>
                      <a:cubicBezTo>
                        <a:pt x="2160" y="80"/>
                        <a:pt x="2168" y="64"/>
                        <a:pt x="2208" y="48"/>
                      </a:cubicBezTo>
                      <a:cubicBezTo>
                        <a:pt x="2248" y="32"/>
                        <a:pt x="2328" y="8"/>
                        <a:pt x="2352" y="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18459" name="Freeform 21"/>
                <p:cNvSpPr>
                  <a:spLocks/>
                </p:cNvSpPr>
                <p:nvPr/>
              </p:nvSpPr>
              <p:spPr bwMode="auto">
                <a:xfrm>
                  <a:off x="1296" y="1824"/>
                  <a:ext cx="240" cy="144"/>
                </a:xfrm>
                <a:custGeom>
                  <a:avLst/>
                  <a:gdLst>
                    <a:gd name="T0" fmla="*/ 0 w 240"/>
                    <a:gd name="T1" fmla="*/ 96 h 144"/>
                    <a:gd name="T2" fmla="*/ 48 w 240"/>
                    <a:gd name="T3" fmla="*/ 144 h 144"/>
                    <a:gd name="T4" fmla="*/ 144 w 240"/>
                    <a:gd name="T5" fmla="*/ 144 h 144"/>
                    <a:gd name="T6" fmla="*/ 192 w 240"/>
                    <a:gd name="T7" fmla="*/ 96 h 144"/>
                    <a:gd name="T8" fmla="*/ 240 w 240"/>
                    <a:gd name="T9" fmla="*/ 0 h 144"/>
                    <a:gd name="T10" fmla="*/ 0 w 240"/>
                    <a:gd name="T11" fmla="*/ 96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0"/>
                    <a:gd name="T19" fmla="*/ 0 h 144"/>
                    <a:gd name="T20" fmla="*/ 240 w 240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0" h="144">
                      <a:moveTo>
                        <a:pt x="0" y="96"/>
                      </a:moveTo>
                      <a:lnTo>
                        <a:pt x="48" y="144"/>
                      </a:lnTo>
                      <a:lnTo>
                        <a:pt x="144" y="144"/>
                      </a:lnTo>
                      <a:lnTo>
                        <a:pt x="192" y="96"/>
                      </a:lnTo>
                      <a:lnTo>
                        <a:pt x="240" y="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grpSp>
            <p:nvGrpSpPr>
              <p:cNvPr id="18455" name="Group 22"/>
              <p:cNvGrpSpPr>
                <a:grpSpLocks/>
              </p:cNvGrpSpPr>
              <p:nvPr/>
            </p:nvGrpSpPr>
            <p:grpSpPr bwMode="auto">
              <a:xfrm>
                <a:off x="2544" y="2640"/>
                <a:ext cx="2352" cy="688"/>
                <a:chOff x="384" y="1440"/>
                <a:chExt cx="2352" cy="688"/>
              </a:xfrm>
            </p:grpSpPr>
            <p:sp>
              <p:nvSpPr>
                <p:cNvPr id="18456" name="Freeform 23"/>
                <p:cNvSpPr>
                  <a:spLocks/>
                </p:cNvSpPr>
                <p:nvPr/>
              </p:nvSpPr>
              <p:spPr bwMode="auto">
                <a:xfrm>
                  <a:off x="384" y="1440"/>
                  <a:ext cx="2352" cy="688"/>
                </a:xfrm>
                <a:custGeom>
                  <a:avLst/>
                  <a:gdLst>
                    <a:gd name="T0" fmla="*/ 0 w 2352"/>
                    <a:gd name="T1" fmla="*/ 672 h 688"/>
                    <a:gd name="T2" fmla="*/ 192 w 2352"/>
                    <a:gd name="T3" fmla="*/ 672 h 688"/>
                    <a:gd name="T4" fmla="*/ 672 w 2352"/>
                    <a:gd name="T5" fmla="*/ 576 h 688"/>
                    <a:gd name="T6" fmla="*/ 912 w 2352"/>
                    <a:gd name="T7" fmla="*/ 480 h 688"/>
                    <a:gd name="T8" fmla="*/ 960 w 2352"/>
                    <a:gd name="T9" fmla="*/ 528 h 688"/>
                    <a:gd name="T10" fmla="*/ 1056 w 2352"/>
                    <a:gd name="T11" fmla="*/ 528 h 688"/>
                    <a:gd name="T12" fmla="*/ 1104 w 2352"/>
                    <a:gd name="T13" fmla="*/ 480 h 688"/>
                    <a:gd name="T14" fmla="*/ 1152 w 2352"/>
                    <a:gd name="T15" fmla="*/ 384 h 688"/>
                    <a:gd name="T16" fmla="*/ 1296 w 2352"/>
                    <a:gd name="T17" fmla="*/ 336 h 688"/>
                    <a:gd name="T18" fmla="*/ 1440 w 2352"/>
                    <a:gd name="T19" fmla="*/ 288 h 688"/>
                    <a:gd name="T20" fmla="*/ 1728 w 2352"/>
                    <a:gd name="T21" fmla="*/ 192 h 688"/>
                    <a:gd name="T22" fmla="*/ 1920 w 2352"/>
                    <a:gd name="T23" fmla="*/ 144 h 688"/>
                    <a:gd name="T24" fmla="*/ 2112 w 2352"/>
                    <a:gd name="T25" fmla="*/ 96 h 688"/>
                    <a:gd name="T26" fmla="*/ 2208 w 2352"/>
                    <a:gd name="T27" fmla="*/ 48 h 688"/>
                    <a:gd name="T28" fmla="*/ 2352 w 2352"/>
                    <a:gd name="T29" fmla="*/ 0 h 68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352"/>
                    <a:gd name="T46" fmla="*/ 0 h 688"/>
                    <a:gd name="T47" fmla="*/ 2352 w 2352"/>
                    <a:gd name="T48" fmla="*/ 688 h 68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352" h="688">
                      <a:moveTo>
                        <a:pt x="0" y="672"/>
                      </a:moveTo>
                      <a:cubicBezTo>
                        <a:pt x="40" y="680"/>
                        <a:pt x="80" y="688"/>
                        <a:pt x="192" y="672"/>
                      </a:cubicBezTo>
                      <a:cubicBezTo>
                        <a:pt x="304" y="656"/>
                        <a:pt x="552" y="608"/>
                        <a:pt x="672" y="576"/>
                      </a:cubicBezTo>
                      <a:cubicBezTo>
                        <a:pt x="792" y="544"/>
                        <a:pt x="864" y="488"/>
                        <a:pt x="912" y="480"/>
                      </a:cubicBezTo>
                      <a:cubicBezTo>
                        <a:pt x="960" y="472"/>
                        <a:pt x="936" y="520"/>
                        <a:pt x="960" y="528"/>
                      </a:cubicBezTo>
                      <a:cubicBezTo>
                        <a:pt x="984" y="536"/>
                        <a:pt x="1032" y="536"/>
                        <a:pt x="1056" y="528"/>
                      </a:cubicBezTo>
                      <a:cubicBezTo>
                        <a:pt x="1080" y="520"/>
                        <a:pt x="1088" y="504"/>
                        <a:pt x="1104" y="480"/>
                      </a:cubicBezTo>
                      <a:cubicBezTo>
                        <a:pt x="1120" y="456"/>
                        <a:pt x="1120" y="408"/>
                        <a:pt x="1152" y="384"/>
                      </a:cubicBezTo>
                      <a:cubicBezTo>
                        <a:pt x="1184" y="360"/>
                        <a:pt x="1248" y="352"/>
                        <a:pt x="1296" y="336"/>
                      </a:cubicBezTo>
                      <a:cubicBezTo>
                        <a:pt x="1344" y="320"/>
                        <a:pt x="1368" y="312"/>
                        <a:pt x="1440" y="288"/>
                      </a:cubicBezTo>
                      <a:cubicBezTo>
                        <a:pt x="1512" y="264"/>
                        <a:pt x="1648" y="216"/>
                        <a:pt x="1728" y="192"/>
                      </a:cubicBezTo>
                      <a:cubicBezTo>
                        <a:pt x="1808" y="168"/>
                        <a:pt x="1856" y="160"/>
                        <a:pt x="1920" y="144"/>
                      </a:cubicBezTo>
                      <a:cubicBezTo>
                        <a:pt x="1984" y="128"/>
                        <a:pt x="2064" y="112"/>
                        <a:pt x="2112" y="96"/>
                      </a:cubicBezTo>
                      <a:cubicBezTo>
                        <a:pt x="2160" y="80"/>
                        <a:pt x="2168" y="64"/>
                        <a:pt x="2208" y="48"/>
                      </a:cubicBezTo>
                      <a:cubicBezTo>
                        <a:pt x="2248" y="32"/>
                        <a:pt x="2328" y="8"/>
                        <a:pt x="2352" y="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18457" name="Freeform 24"/>
                <p:cNvSpPr>
                  <a:spLocks/>
                </p:cNvSpPr>
                <p:nvPr/>
              </p:nvSpPr>
              <p:spPr bwMode="auto">
                <a:xfrm>
                  <a:off x="1296" y="1824"/>
                  <a:ext cx="240" cy="144"/>
                </a:xfrm>
                <a:custGeom>
                  <a:avLst/>
                  <a:gdLst>
                    <a:gd name="T0" fmla="*/ 0 w 240"/>
                    <a:gd name="T1" fmla="*/ 96 h 144"/>
                    <a:gd name="T2" fmla="*/ 48 w 240"/>
                    <a:gd name="T3" fmla="*/ 144 h 144"/>
                    <a:gd name="T4" fmla="*/ 144 w 240"/>
                    <a:gd name="T5" fmla="*/ 144 h 144"/>
                    <a:gd name="T6" fmla="*/ 192 w 240"/>
                    <a:gd name="T7" fmla="*/ 96 h 144"/>
                    <a:gd name="T8" fmla="*/ 240 w 240"/>
                    <a:gd name="T9" fmla="*/ 0 h 144"/>
                    <a:gd name="T10" fmla="*/ 0 w 240"/>
                    <a:gd name="T11" fmla="*/ 96 h 1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0"/>
                    <a:gd name="T19" fmla="*/ 0 h 144"/>
                    <a:gd name="T20" fmla="*/ 240 w 240"/>
                    <a:gd name="T21" fmla="*/ 144 h 1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0" h="144">
                      <a:moveTo>
                        <a:pt x="0" y="96"/>
                      </a:moveTo>
                      <a:lnTo>
                        <a:pt x="48" y="144"/>
                      </a:lnTo>
                      <a:lnTo>
                        <a:pt x="144" y="144"/>
                      </a:lnTo>
                      <a:lnTo>
                        <a:pt x="192" y="96"/>
                      </a:lnTo>
                      <a:lnTo>
                        <a:pt x="240" y="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8437" name="Group 28"/>
            <p:cNvGrpSpPr>
              <a:grpSpLocks/>
            </p:cNvGrpSpPr>
            <p:nvPr/>
          </p:nvGrpSpPr>
          <p:grpSpPr bwMode="auto">
            <a:xfrm>
              <a:off x="672" y="1440"/>
              <a:ext cx="1824" cy="576"/>
              <a:chOff x="672" y="1440"/>
              <a:chExt cx="1824" cy="576"/>
            </a:xfrm>
          </p:grpSpPr>
          <p:sp>
            <p:nvSpPr>
              <p:cNvPr id="18448" name="Line 26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0" cy="1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8449" name="Line 27"/>
              <p:cNvSpPr>
                <a:spLocks noChangeShapeType="1"/>
              </p:cNvSpPr>
              <p:nvPr/>
            </p:nvSpPr>
            <p:spPr bwMode="auto">
              <a:xfrm flipH="1">
                <a:off x="1776" y="1440"/>
                <a:ext cx="720" cy="24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8438" name="Group 29"/>
            <p:cNvGrpSpPr>
              <a:grpSpLocks/>
            </p:cNvGrpSpPr>
            <p:nvPr/>
          </p:nvGrpSpPr>
          <p:grpSpPr bwMode="auto">
            <a:xfrm>
              <a:off x="1344" y="1824"/>
              <a:ext cx="1824" cy="576"/>
              <a:chOff x="672" y="1440"/>
              <a:chExt cx="1824" cy="576"/>
            </a:xfrm>
          </p:grpSpPr>
          <p:sp>
            <p:nvSpPr>
              <p:cNvPr id="18446" name="Line 30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0" cy="1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8447" name="Line 31"/>
              <p:cNvSpPr>
                <a:spLocks noChangeShapeType="1"/>
              </p:cNvSpPr>
              <p:nvPr/>
            </p:nvSpPr>
            <p:spPr bwMode="auto">
              <a:xfrm flipH="1">
                <a:off x="1776" y="1440"/>
                <a:ext cx="720" cy="24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8439" name="Group 32"/>
            <p:cNvGrpSpPr>
              <a:grpSpLocks/>
            </p:cNvGrpSpPr>
            <p:nvPr/>
          </p:nvGrpSpPr>
          <p:grpSpPr bwMode="auto">
            <a:xfrm>
              <a:off x="2064" y="2208"/>
              <a:ext cx="1824" cy="576"/>
              <a:chOff x="672" y="1440"/>
              <a:chExt cx="1824" cy="576"/>
            </a:xfrm>
          </p:grpSpPr>
          <p:sp>
            <p:nvSpPr>
              <p:cNvPr id="18444" name="Line 33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0" cy="1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8445" name="Line 34"/>
              <p:cNvSpPr>
                <a:spLocks noChangeShapeType="1"/>
              </p:cNvSpPr>
              <p:nvPr/>
            </p:nvSpPr>
            <p:spPr bwMode="auto">
              <a:xfrm flipH="1">
                <a:off x="1776" y="1440"/>
                <a:ext cx="720" cy="24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18440" name="Group 35"/>
            <p:cNvGrpSpPr>
              <a:grpSpLocks/>
            </p:cNvGrpSpPr>
            <p:nvPr/>
          </p:nvGrpSpPr>
          <p:grpSpPr bwMode="auto">
            <a:xfrm>
              <a:off x="2784" y="2640"/>
              <a:ext cx="1824" cy="576"/>
              <a:chOff x="672" y="1440"/>
              <a:chExt cx="1824" cy="576"/>
            </a:xfrm>
          </p:grpSpPr>
          <p:sp>
            <p:nvSpPr>
              <p:cNvPr id="18442" name="Line 36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0" cy="1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8443" name="Line 37"/>
              <p:cNvSpPr>
                <a:spLocks noChangeShapeType="1"/>
              </p:cNvSpPr>
              <p:nvPr/>
            </p:nvSpPr>
            <p:spPr bwMode="auto">
              <a:xfrm flipH="1">
                <a:off x="1776" y="1440"/>
                <a:ext cx="720" cy="24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18441" name="Line 38"/>
            <p:cNvSpPr>
              <a:spLocks noChangeShapeType="1"/>
            </p:cNvSpPr>
            <p:nvPr/>
          </p:nvSpPr>
          <p:spPr bwMode="auto">
            <a:xfrm rot="-86535">
              <a:off x="1536" y="1920"/>
              <a:ext cx="2016" cy="120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 dirty="0"/>
            </a:p>
          </p:txBody>
        </p:sp>
      </p:grpSp>
      <p:graphicFrame>
        <p:nvGraphicFramePr>
          <p:cNvPr id="32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16171"/>
              </p:ext>
            </p:extLst>
          </p:nvPr>
        </p:nvGraphicFramePr>
        <p:xfrm>
          <a:off x="765175" y="1333500"/>
          <a:ext cx="107315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3" imgW="8229600" imgH="9448800" progId="Equation.3">
                  <p:embed/>
                </p:oleObj>
              </mc:Choice>
              <mc:Fallback>
                <p:oleObj name="Equation" r:id="rId3" imgW="8229600" imgH="94488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" y="1333500"/>
                        <a:ext cx="1073150" cy="120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1" y="6211669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NRCS definition of shallow flow is 1 inch to 6 inches deep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381000" y="3067734"/>
            <a:ext cx="2503445" cy="289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chemeClr val="tx1"/>
                </a:solidFill>
                <a:effectLst/>
              </a:rPr>
              <a:t>Chapter 15  </a:t>
            </a:r>
            <a:r>
              <a:rPr lang="en-US" sz="3200" kern="0" dirty="0">
                <a:solidFill>
                  <a:schemeClr val="tx1"/>
                </a:solidFill>
                <a:effectLst/>
              </a:rPr>
              <a:t>Part 630 </a:t>
            </a:r>
            <a:br>
              <a:rPr lang="en-US" sz="3200" kern="0" dirty="0">
                <a:solidFill>
                  <a:schemeClr val="tx1"/>
                </a:solidFill>
                <a:effectLst/>
              </a:rPr>
            </a:br>
            <a:r>
              <a:rPr lang="en-US" sz="3200" kern="0" dirty="0">
                <a:solidFill>
                  <a:schemeClr val="tx1"/>
                </a:solidFill>
                <a:effectLst/>
              </a:rPr>
              <a:t>of National Engineering Handbook 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1316" y="2819400"/>
            <a:ext cx="472812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-18710" y="2410159"/>
            <a:ext cx="3524439" cy="64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Channelized Flow Time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81570C79-756A-45A7-B43A-00913BDD5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5" y="989359"/>
            <a:ext cx="2521463" cy="4389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 Flow Equations</a:t>
            </a:r>
            <a:r>
              <a:rPr lang="en-US" b="1" dirty="0"/>
              <a:t> </a:t>
            </a:r>
            <a:r>
              <a:rPr lang="en-US" sz="3200" dirty="0"/>
              <a:t>from NEH, May 2010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34" y="1216834"/>
            <a:ext cx="8691666" cy="526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2471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48826</TotalTime>
  <Words>3447</Words>
  <Application>Microsoft Office PowerPoint</Application>
  <PresentationFormat>On-screen Show (4:3)</PresentationFormat>
  <Paragraphs>935</Paragraphs>
  <Slides>69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Office Theme</vt:lpstr>
      <vt:lpstr>Bitmap Image</vt:lpstr>
      <vt:lpstr>Equation</vt:lpstr>
      <vt:lpstr>Watershed Surface and Channel Runoff Coefficient Assessment with Unified Runoff Time Implications </vt:lpstr>
      <vt:lpstr>PowerPoint Presentation</vt:lpstr>
      <vt:lpstr>Sheet Flow</vt:lpstr>
      <vt:lpstr>PowerPoint Presentation</vt:lpstr>
      <vt:lpstr>Sheet Flow Limitations  National Engineering Handbook</vt:lpstr>
      <vt:lpstr>What are ‘n’ Sheet Flow Relationships to Other Surface Runoff Values?</vt:lpstr>
      <vt:lpstr>Sheet Flow ‘n’ Coefficient Interpolated to Percent Impervious Surface</vt:lpstr>
      <vt:lpstr>Shallow Concentrated Flow</vt:lpstr>
      <vt:lpstr>Shallow Flow Equations from NEH, May 2010</vt:lpstr>
      <vt:lpstr>Shallow Flow Velocity Equations for 0.25 ft. of Depth and Manning's “n”</vt:lpstr>
      <vt:lpstr>Open Channel Flow Equation</vt:lpstr>
      <vt:lpstr>Manning’s  ‘n’ Channel Coefficients </vt:lpstr>
      <vt:lpstr>Velocity Equations with an 8 to 16 Inch Flow Depth for a Channel “n” Value</vt:lpstr>
      <vt:lpstr>Visualizing Tc with Manning’s ‘n’, McCuren &amp; Spiess Limits, &amp; NRCS Velocity  Equations</vt:lpstr>
      <vt:lpstr>PowerPoint Presentation</vt:lpstr>
      <vt:lpstr>NRCS’s ‘CN’ Values for Soil Groups</vt:lpstr>
      <vt:lpstr>Percent Impervious Surface to the Soil Group’s Average ‘CN’ Value</vt:lpstr>
      <vt:lpstr>Rational ‘C’ Coefficient with Soil Types</vt:lpstr>
      <vt:lpstr>Percent Impervious Surface to the Soil Group’s Average ‘C’ Value</vt:lpstr>
      <vt:lpstr>10% Impervious Surface Increments Normalized to ‘CN’ &amp; ‘C’ Coefficients</vt:lpstr>
      <vt:lpstr>Flow Path vs. Tc for 2% slope path</vt:lpstr>
      <vt:lpstr>Flow Path vs. Tc for 5% slope path</vt:lpstr>
      <vt:lpstr>Flow Path vs. Tc for 10% slope path</vt:lpstr>
      <vt:lpstr>Kirpich  Tc  Equation</vt:lpstr>
      <vt:lpstr>Comparisons of Kirpich Equation Factors to other Runoff Coefficients  </vt:lpstr>
      <vt:lpstr>Extrapolated ‘k’ Factor for Maximum Projected 2.9 ‘k’ &amp; minimum 0.35 ‘k’</vt:lpstr>
      <vt:lpstr>Average ‘CN’, ‘C’, ‘k’, &amp; ‘n’ Coefficients Normalized to 10% Impervious Surface</vt:lpstr>
      <vt:lpstr>Kirpich &amp; Velocity Eq. Tc’s Compared </vt:lpstr>
      <vt:lpstr>Kirpich &amp; Velocity Eq. Tc’s Compared </vt:lpstr>
      <vt:lpstr>Kirpich &amp; Velocity Eq. Tc’s Compared </vt:lpstr>
      <vt:lpstr>NRCS’s  LAG  Equation</vt:lpstr>
      <vt:lpstr>NRCS Lag &amp; Velocity Tc’s Compared </vt:lpstr>
      <vt:lpstr>FHWA (HEC19) Adjustment Factors for NRCS Lag Eq. on imperviousness &amp; channel improvements</vt:lpstr>
      <vt:lpstr>Lag Imp. &amp; Channel Factors vs. Velocity  </vt:lpstr>
      <vt:lpstr>Lag Imp. &amp; Channel Factors vs. Velocity  </vt:lpstr>
      <vt:lpstr>Lag Imp. &amp; Channel Factors vs. Velocity  </vt:lpstr>
      <vt:lpstr>FAA’s  Tc  Equation</vt:lpstr>
      <vt:lpstr>FAA Tc  vs. Velocity Tc’s Compared  </vt:lpstr>
      <vt:lpstr>Small Watershed Runoff Response  </vt:lpstr>
      <vt:lpstr>PowerPoint Presentation</vt:lpstr>
      <vt:lpstr>PowerPoint Presentation</vt:lpstr>
      <vt:lpstr>Unified Tc Equation with Channelization using % Impervious Surface </vt:lpstr>
      <vt:lpstr>PowerPoint Presentation</vt:lpstr>
      <vt:lpstr>PowerPoint Presentation</vt:lpstr>
      <vt:lpstr>PowerPoint Presentation</vt:lpstr>
      <vt:lpstr>Unified Tc Equation with Channelization using CN Values </vt:lpstr>
      <vt:lpstr>PowerPoint Presentation</vt:lpstr>
      <vt:lpstr>Unified Tc Equation uses an average CN  Soil type (near B soil type)</vt:lpstr>
      <vt:lpstr>Unified Tc Equation for Channelization using ‘C’</vt:lpstr>
      <vt:lpstr>PowerPoint Presentation</vt:lpstr>
      <vt:lpstr>PowerPoint Presentation</vt:lpstr>
      <vt:lpstr>The Iowa Storm Water Management Manual</vt:lpstr>
      <vt:lpstr>UDFCD  Runoff Coefficients </vt:lpstr>
      <vt:lpstr>PowerPoint Presentation</vt:lpstr>
      <vt:lpstr>PowerPoint Presentation</vt:lpstr>
      <vt:lpstr>PowerPoint Presentation</vt:lpstr>
      <vt:lpstr>PowerPoint Presentation</vt:lpstr>
      <vt:lpstr>Papadakis-Kazan  Tc 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NRCS DIMENSIONLESS UNIT HYDROGRAPH</dc:title>
  <dc:creator>acmce</dc:creator>
  <cp:lastModifiedBy>Mom</cp:lastModifiedBy>
  <cp:revision>1201</cp:revision>
  <cp:lastPrinted>2021-04-19T19:44:02Z</cp:lastPrinted>
  <dcterms:created xsi:type="dcterms:W3CDTF">2001-05-22T19:20:06Z</dcterms:created>
  <dcterms:modified xsi:type="dcterms:W3CDTF">2024-08-22T22:23:31Z</dcterms:modified>
</cp:coreProperties>
</file>